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0"/>
  </p:notesMasterIdLst>
  <p:sldIdLst>
    <p:sldId id="265" r:id="rId2"/>
    <p:sldId id="268" r:id="rId3"/>
    <p:sldId id="266" r:id="rId4"/>
    <p:sldId id="267" r:id="rId5"/>
    <p:sldId id="269" r:id="rId6"/>
    <p:sldId id="270" r:id="rId7"/>
    <p:sldId id="271" r:id="rId8"/>
    <p:sldId id="272" r:id="rId9"/>
    <p:sldId id="273" r:id="rId10"/>
    <p:sldId id="275" r:id="rId11"/>
    <p:sldId id="274" r:id="rId12"/>
    <p:sldId id="277" r:id="rId13"/>
    <p:sldId id="279" r:id="rId14"/>
    <p:sldId id="315" r:id="rId15"/>
    <p:sldId id="256" r:id="rId16"/>
    <p:sldId id="259" r:id="rId17"/>
    <p:sldId id="258" r:id="rId18"/>
    <p:sldId id="262" r:id="rId19"/>
    <p:sldId id="257" r:id="rId20"/>
    <p:sldId id="260" r:id="rId21"/>
    <p:sldId id="312" r:id="rId22"/>
    <p:sldId id="261" r:id="rId23"/>
    <p:sldId id="308" r:id="rId24"/>
    <p:sldId id="307" r:id="rId25"/>
    <p:sldId id="298" r:id="rId26"/>
    <p:sldId id="300" r:id="rId27"/>
    <p:sldId id="301" r:id="rId28"/>
    <p:sldId id="302" r:id="rId29"/>
    <p:sldId id="303" r:id="rId30"/>
    <p:sldId id="304" r:id="rId31"/>
    <p:sldId id="305" r:id="rId32"/>
    <p:sldId id="306" r:id="rId33"/>
    <p:sldId id="297" r:id="rId34"/>
    <p:sldId id="309" r:id="rId35"/>
    <p:sldId id="292" r:id="rId36"/>
    <p:sldId id="294" r:id="rId37"/>
    <p:sldId id="313" r:id="rId38"/>
    <p:sldId id="296" r:id="rId39"/>
    <p:sldId id="290" r:id="rId40"/>
    <p:sldId id="310" r:id="rId41"/>
    <p:sldId id="283" r:id="rId42"/>
    <p:sldId id="284" r:id="rId43"/>
    <p:sldId id="311" r:id="rId44"/>
    <p:sldId id="285" r:id="rId45"/>
    <p:sldId id="286" r:id="rId46"/>
    <p:sldId id="287" r:id="rId47"/>
    <p:sldId id="288" r:id="rId48"/>
    <p:sldId id="289" r:id="rId4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87" d="100"/>
          <a:sy n="87" d="100"/>
        </p:scale>
        <p:origin x="-146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E5546D-9964-4ABF-B924-D18CAE7CCE50}" type="datetimeFigureOut">
              <a:rPr lang="tr-TR" smtClean="0"/>
              <a:pPr/>
              <a:t>12.9.2014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9E002A-1DE8-46F3-B604-54C0EDCB7554}" type="slidenum">
              <a:rPr lang="tr-TR" smtClean="0"/>
              <a:pPr/>
              <a:t>‹#›</a:t>
            </a:fld>
            <a:endParaRPr lang="tr-TR"/>
          </a:p>
        </p:txBody>
      </p:sp>
    </p:spTree>
    <p:extLst>
      <p:ext uri="{BB962C8B-B14F-4D97-AF65-F5344CB8AC3E}">
        <p14:creationId xmlns:p14="http://schemas.microsoft.com/office/powerpoint/2010/main" val="2190630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3" name="22 Dikdörtgen"/>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Dikdörtgen"/>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Dikdörtgen"/>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Dikdörtgen"/>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Dikdörtgen"/>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Yuvarlatılmış Dikdörtgen"/>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Yuvarlatılmış Dikdörtgen"/>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Dikdörtgen"/>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705600" y="4206240"/>
            <a:ext cx="960120" cy="457200"/>
          </a:xfrm>
        </p:spPr>
        <p:txBody>
          <a:bodyPr/>
          <a:lstStyle/>
          <a:p>
            <a:fld id="{D9F75050-0E15-4C5B-92B0-66D068882F1F}" type="datetimeFigureOut">
              <a:rPr lang="tr-TR" smtClean="0"/>
              <a:pPr/>
              <a:t>12.9.2014</a:t>
            </a:fld>
            <a:endParaRPr lang="tr-TR"/>
          </a:p>
        </p:txBody>
      </p:sp>
      <p:sp>
        <p:nvSpPr>
          <p:cNvPr id="17" name="16 Altbilgi Yer Tutucusu"/>
          <p:cNvSpPr>
            <a:spLocks noGrp="1"/>
          </p:cNvSpPr>
          <p:nvPr>
            <p:ph type="ftr" sz="quarter" idx="11"/>
          </p:nvPr>
        </p:nvSpPr>
        <p:spPr>
          <a:xfrm>
            <a:off x="5410200" y="4205288"/>
            <a:ext cx="1295400" cy="457200"/>
          </a:xfrm>
        </p:spPr>
        <p:txBody>
          <a:bodyPr/>
          <a:lstStyle/>
          <a:p>
            <a:endParaRPr lang="tr-TR"/>
          </a:p>
        </p:txBody>
      </p:sp>
      <p:sp>
        <p:nvSpPr>
          <p:cNvPr id="29" name="28 Slayt Numarası Yer Tutucusu"/>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12.9.2014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1143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143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12.9.2014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12.9.2014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12.9.2014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12.9.2014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381000" y="1143000"/>
            <a:ext cx="8382000" cy="1069848"/>
          </a:xfrm>
        </p:spPr>
        <p:txBody>
          <a:bodyPr anchor="ctr"/>
          <a:lstStyle>
            <a:lvl1pPr>
              <a:defRPr sz="4000" b="0" i="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Veri Yer Tutucusu"/>
          <p:cNvSpPr>
            <a:spLocks noGrp="1"/>
          </p:cNvSpPr>
          <p:nvPr>
            <p:ph type="dt" sz="half" idx="10"/>
          </p:nvPr>
        </p:nvSpPr>
        <p:spPr/>
        <p:txBody>
          <a:bodyPr rtlCol="0"/>
          <a:lstStyle/>
          <a:p>
            <a:fld id="{D9F75050-0E15-4C5B-92B0-66D068882F1F}" type="datetimeFigureOut">
              <a:rPr lang="tr-TR" smtClean="0"/>
              <a:pPr/>
              <a:t>12.9.2014</a:t>
            </a:fld>
            <a:endParaRPr lang="tr-TR"/>
          </a:p>
        </p:txBody>
      </p:sp>
      <p:sp>
        <p:nvSpPr>
          <p:cNvPr id="27" name="2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8" name="2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a:xfrm>
            <a:off x="6583680" y="612648"/>
            <a:ext cx="957264" cy="457200"/>
          </a:xfrm>
        </p:spPr>
        <p:txBody>
          <a:bodyPr/>
          <a:lstStyle/>
          <a:p>
            <a:fld id="{D9F75050-0E15-4C5B-92B0-66D068882F1F}" type="datetimeFigureOut">
              <a:rPr lang="tr-TR" smtClean="0"/>
              <a:pPr/>
              <a:t>12.9.2014</a:t>
            </a:fld>
            <a:endParaRPr lang="tr-TR"/>
          </a:p>
        </p:txBody>
      </p:sp>
      <p:sp>
        <p:nvSpPr>
          <p:cNvPr id="4" name="3 Altbilgi Yer Tutucusu"/>
          <p:cNvSpPr>
            <a:spLocks noGrp="1"/>
          </p:cNvSpPr>
          <p:nvPr>
            <p:ph type="ftr" sz="quarter" idx="11"/>
          </p:nvPr>
        </p:nvSpPr>
        <p:spPr>
          <a:xfrm>
            <a:off x="5257800" y="612648"/>
            <a:ext cx="1325880" cy="457200"/>
          </a:xfrm>
        </p:spPr>
        <p:txBody>
          <a:bodyPr/>
          <a:lstStyle/>
          <a:p>
            <a:endParaRPr lang="tr-TR"/>
          </a:p>
        </p:txBody>
      </p:sp>
      <p:sp>
        <p:nvSpPr>
          <p:cNvPr id="5" name="4 Slayt Numarası Yer Tutucusu"/>
          <p:cNvSpPr>
            <a:spLocks noGrp="1"/>
          </p:cNvSpPr>
          <p:nvPr>
            <p:ph type="sldNum" sz="quarter" idx="12"/>
          </p:nvPr>
        </p:nvSpPr>
        <p:spPr>
          <a:xfrm>
            <a:off x="8174736" y="2272"/>
            <a:ext cx="762000" cy="365760"/>
          </a:xfrm>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12.9.2014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53496" y="1101970"/>
            <a:ext cx="3383280" cy="877824"/>
          </a:xfrm>
        </p:spPr>
        <p:txBody>
          <a:bodyPr anchor="b"/>
          <a:lstStyle>
            <a:lvl1pPr algn="l">
              <a:buNone/>
              <a:defRPr sz="1800" b="1"/>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12.9.2014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12.9.2014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Dikdörtgen"/>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Dikdörtgen"/>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Dikdörtgen"/>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Dikdörtgen"/>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Yuvarlatılmış Dikdörtgen"/>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Yuvarlatılmış Dikdörtgen"/>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Dikdörtgen"/>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Dikdörtgen"/>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Dikdörtgen"/>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Dikdörtgen"/>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Dikdörtgen"/>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Dikdörtgen"/>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Başlık Yer Tutucusu"/>
          <p:cNvSpPr>
            <a:spLocks noGrp="1"/>
          </p:cNvSpPr>
          <p:nvPr>
            <p:ph type="title"/>
          </p:nvPr>
        </p:nvSpPr>
        <p:spPr>
          <a:xfrm>
            <a:off x="457200" y="1143000"/>
            <a:ext cx="8229600" cy="1066800"/>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D9F75050-0E15-4C5B-92B0-66D068882F1F}" type="datetimeFigureOut">
              <a:rPr lang="tr-TR" smtClean="0"/>
              <a:pPr/>
              <a:t>12.9.2014</a:t>
            </a:fld>
            <a:endParaRPr lang="tr-TR"/>
          </a:p>
        </p:txBody>
      </p:sp>
      <p:sp>
        <p:nvSpPr>
          <p:cNvPr id="3" name="2 Altbilgi Yer Tutucusu"/>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tr-TR"/>
          </a:p>
        </p:txBody>
      </p:sp>
      <p:sp>
        <p:nvSpPr>
          <p:cNvPr id="23" name="22 Slayt Numarası Yer Tutucusu"/>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15.png"/><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2.gif"/></Relationships>
</file>

<file path=ppt/slides/_rels/slide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yildiz.edu.tr/images/images/logo500.gif"/>
          <p:cNvPicPr>
            <a:picLocks noChangeAspect="1" noChangeArrowheads="1"/>
          </p:cNvPicPr>
          <p:nvPr/>
        </p:nvPicPr>
        <p:blipFill>
          <a:blip r:embed="rId2"/>
          <a:srcRect/>
          <a:stretch>
            <a:fillRect/>
          </a:stretch>
        </p:blipFill>
        <p:spPr bwMode="auto">
          <a:xfrm>
            <a:off x="6588224" y="692696"/>
            <a:ext cx="2214577" cy="2214578"/>
          </a:xfrm>
          <a:prstGeom prst="rect">
            <a:avLst/>
          </a:prstGeom>
          <a:noFill/>
        </p:spPr>
      </p:pic>
      <p:sp>
        <p:nvSpPr>
          <p:cNvPr id="9" name="Rectangle 8"/>
          <p:cNvSpPr/>
          <p:nvPr/>
        </p:nvSpPr>
        <p:spPr>
          <a:xfrm>
            <a:off x="-252536" y="1340768"/>
            <a:ext cx="7489401" cy="2585323"/>
          </a:xfrm>
          <a:prstGeom prst="rect">
            <a:avLst/>
          </a:prstGeom>
          <a:noFill/>
        </p:spPr>
        <p:txBody>
          <a:bodyPr wrap="square" lIns="91440" tIns="45720" rIns="91440" bIns="45720">
            <a:spAutoFit/>
          </a:bodyPr>
          <a:lstStyle/>
          <a:p>
            <a:pPr algn="ct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YILDIZ TEKNİK ÜNİVERSİTESİ’NE HOŞ GELDİNİZ.</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descr="C:\Users\UGUR\Desktop\header_davutpa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71988"/>
            <a:ext cx="9144000" cy="2485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754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2564904"/>
            <a:ext cx="8640960" cy="2979776"/>
          </a:xfrm>
        </p:spPr>
        <p:txBody>
          <a:bodyPr>
            <a:normAutofit fontScale="92500"/>
          </a:bodyPr>
          <a:lstStyle/>
          <a:p>
            <a:pPr marL="566928" indent="-457200" algn="just">
              <a:buClr>
                <a:schemeClr val="accent6">
                  <a:lumMod val="50000"/>
                </a:schemeClr>
              </a:buClr>
              <a:buFont typeface="+mj-lt"/>
              <a:buAutoNum type="arabicPeriod"/>
            </a:pPr>
            <a:r>
              <a:rPr lang="tr-TR" sz="2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Güz </a:t>
            </a:r>
            <a:r>
              <a:rPr lang="tr-TR" sz="2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yarıyılı </a:t>
            </a:r>
            <a:r>
              <a:rPr lang="tr-TR" sz="2400" b="1" dirty="0">
                <a:solidFill>
                  <a:srgbClr val="FF0000"/>
                </a:solidFill>
                <a:latin typeface="Tahoma" panose="020B0604030504040204" pitchFamily="34" charset="0"/>
                <a:ea typeface="Tahoma" panose="020B0604030504040204" pitchFamily="34" charset="0"/>
                <a:cs typeface="Tahoma" panose="020B0604030504040204" pitchFamily="34" charset="0"/>
              </a:rPr>
              <a:t>% 80</a:t>
            </a:r>
            <a:r>
              <a:rPr lang="tr-TR" sz="2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devam koşulunun yerine </a:t>
            </a:r>
            <a:r>
              <a:rPr lang="tr-TR" sz="2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getirilmesi,</a:t>
            </a:r>
          </a:p>
          <a:p>
            <a:pPr marL="109728" indent="0" algn="just">
              <a:buClr>
                <a:schemeClr val="accent6">
                  <a:lumMod val="50000"/>
                </a:schemeClr>
              </a:buClr>
              <a:buNone/>
            </a:pPr>
            <a:endParaRPr lang="tr-TR" sz="2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marL="566928" indent="-457200" algn="just">
              <a:buClr>
                <a:schemeClr val="accent6">
                  <a:lumMod val="50000"/>
                </a:schemeClr>
              </a:buClr>
              <a:buFont typeface="+mj-lt"/>
              <a:buAutoNum type="arabicPeriod" startAt="2"/>
            </a:pPr>
            <a:r>
              <a:rPr lang="tr-TR" sz="2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Güz </a:t>
            </a:r>
            <a:r>
              <a:rPr lang="tr-TR" sz="2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yarıyılı sonu ortalamasının en az </a:t>
            </a:r>
            <a:r>
              <a:rPr lang="tr-TR" sz="2400" b="1" dirty="0">
                <a:solidFill>
                  <a:srgbClr val="FF0000"/>
                </a:solidFill>
                <a:latin typeface="Tahoma" panose="020B0604030504040204" pitchFamily="34" charset="0"/>
                <a:ea typeface="Tahoma" panose="020B0604030504040204" pitchFamily="34" charset="0"/>
                <a:cs typeface="Tahoma" panose="020B0604030504040204" pitchFamily="34" charset="0"/>
              </a:rPr>
              <a:t>50</a:t>
            </a:r>
            <a:r>
              <a:rPr lang="tr-TR" sz="2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tr-TR" sz="2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olması,</a:t>
            </a:r>
          </a:p>
          <a:p>
            <a:pPr marL="109728" indent="0" algn="just">
              <a:buClr>
                <a:schemeClr val="accent6">
                  <a:lumMod val="50000"/>
                </a:schemeClr>
              </a:buClr>
              <a:buNone/>
            </a:pPr>
            <a:endParaRPr lang="tr-TR" sz="2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marL="566928" indent="-457200" algn="just">
              <a:buClr>
                <a:schemeClr val="accent6">
                  <a:lumMod val="50000"/>
                </a:schemeClr>
              </a:buClr>
              <a:buFont typeface="+mj-lt"/>
              <a:buAutoNum type="arabicPeriod" startAt="3"/>
            </a:pPr>
            <a:r>
              <a:rPr lang="tr-TR" sz="2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Güz </a:t>
            </a:r>
            <a:r>
              <a:rPr lang="tr-TR" sz="2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yarıyılı sonu yapılan İYS ‘den en az </a:t>
            </a:r>
            <a:r>
              <a:rPr lang="tr-TR" sz="2400" b="1" dirty="0">
                <a:solidFill>
                  <a:srgbClr val="FF0000"/>
                </a:solidFill>
                <a:latin typeface="Tahoma" panose="020B0604030504040204" pitchFamily="34" charset="0"/>
                <a:ea typeface="Tahoma" panose="020B0604030504040204" pitchFamily="34" charset="0"/>
                <a:cs typeface="Tahoma" panose="020B0604030504040204" pitchFamily="34" charset="0"/>
              </a:rPr>
              <a:t>60</a:t>
            </a:r>
            <a:r>
              <a:rPr lang="tr-TR" sz="2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alınması koşuluyla güz yarıyılı sonu </a:t>
            </a:r>
            <a:r>
              <a:rPr lang="tr-TR" sz="2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başarı </a:t>
            </a:r>
            <a:r>
              <a:rPr lang="tr-TR" sz="2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notunun </a:t>
            </a:r>
            <a:r>
              <a:rPr lang="tr-TR" sz="24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tr-TR"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50’si </a:t>
            </a:r>
            <a:r>
              <a:rPr lang="tr-TR" sz="2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ile İYS notunun </a:t>
            </a:r>
            <a:r>
              <a:rPr lang="tr-TR" sz="24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tr-TR"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50’sinin </a:t>
            </a:r>
            <a:r>
              <a:rPr lang="tr-TR" sz="2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toplamının en az </a:t>
            </a:r>
            <a:r>
              <a:rPr lang="tr-TR" sz="2400" b="1" dirty="0">
                <a:solidFill>
                  <a:srgbClr val="FF0000"/>
                </a:solidFill>
                <a:latin typeface="Tahoma" panose="020B0604030504040204" pitchFamily="34" charset="0"/>
                <a:ea typeface="Tahoma" panose="020B0604030504040204" pitchFamily="34" charset="0"/>
                <a:cs typeface="Tahoma" panose="020B0604030504040204" pitchFamily="34" charset="0"/>
              </a:rPr>
              <a:t>60</a:t>
            </a:r>
            <a:r>
              <a:rPr lang="tr-TR" sz="2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olması </a:t>
            </a:r>
            <a:r>
              <a:rPr lang="tr-TR" sz="2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gereklidir</a:t>
            </a:r>
            <a:r>
              <a:rPr lang="tr-TR" sz="2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t>
            </a:r>
          </a:p>
        </p:txBody>
      </p:sp>
      <p:sp>
        <p:nvSpPr>
          <p:cNvPr id="4" name="Rectangle 3"/>
          <p:cNvSpPr/>
          <p:nvPr/>
        </p:nvSpPr>
        <p:spPr>
          <a:xfrm>
            <a:off x="251520" y="908720"/>
            <a:ext cx="8712968" cy="1015663"/>
          </a:xfrm>
          <a:prstGeom prst="rect">
            <a:avLst/>
          </a:prstGeom>
          <a:noFill/>
        </p:spPr>
        <p:txBody>
          <a:bodyPr wrap="square" lIns="91440" tIns="45720" rIns="91440" bIns="45720">
            <a:spAutoFit/>
          </a:bodyPr>
          <a:lstStyle/>
          <a:p>
            <a:pPr algn="ctr"/>
            <a:r>
              <a:rPr lang="tr-TR" sz="3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Hazırlık Öğretimini Güz Yarıyılı </a:t>
            </a:r>
            <a:br>
              <a:rPr lang="tr-TR" sz="3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tr-TR" sz="3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Yarıyıl) Sonunda Bitirebilmek İçin;</a:t>
            </a:r>
            <a:endParaRPr lang="en-US" sz="3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Picture 2" descr="http://www.yildiz.edu.tr/images/images/logo500.gif"/>
          <p:cNvPicPr>
            <a:picLocks noChangeAspect="1" noChangeArrowheads="1"/>
          </p:cNvPicPr>
          <p:nvPr/>
        </p:nvPicPr>
        <p:blipFill>
          <a:blip r:embed="rId2"/>
          <a:srcRect/>
          <a:stretch>
            <a:fillRect/>
          </a:stretch>
        </p:blipFill>
        <p:spPr bwMode="auto">
          <a:xfrm>
            <a:off x="8001024" y="0"/>
            <a:ext cx="928669" cy="928670"/>
          </a:xfrm>
          <a:prstGeom prst="rect">
            <a:avLst/>
          </a:prstGeom>
          <a:noFill/>
        </p:spPr>
      </p:pic>
    </p:spTree>
    <p:extLst>
      <p:ext uri="{BB962C8B-B14F-4D97-AF65-F5344CB8AC3E}">
        <p14:creationId xmlns:p14="http://schemas.microsoft.com/office/powerpoint/2010/main" val="1862992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2060848"/>
            <a:ext cx="8712968" cy="2664296"/>
          </a:xfrm>
        </p:spPr>
        <p:txBody>
          <a:bodyPr>
            <a:normAutofit/>
          </a:bodyPr>
          <a:lstStyle/>
          <a:p>
            <a:pPr marL="566928" indent="-457200" algn="just">
              <a:buClr>
                <a:schemeClr val="accent6">
                  <a:lumMod val="50000"/>
                </a:schemeClr>
              </a:buClr>
              <a:buFont typeface="+mj-lt"/>
              <a:buAutoNum type="arabicPeriod"/>
            </a:pPr>
            <a:r>
              <a:rPr lang="tr-TR" sz="22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Güz </a:t>
            </a:r>
            <a:r>
              <a:rPr lang="tr-TR" sz="2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ve bahar yarıyıllarında toplam </a:t>
            </a:r>
            <a:r>
              <a:rPr lang="tr-TR" sz="22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%80 </a:t>
            </a:r>
            <a:r>
              <a:rPr lang="tr-TR" sz="2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devam koşulunun yerine getirilmesi</a:t>
            </a:r>
            <a:r>
              <a:rPr lang="tr-TR" sz="22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t>
            </a:r>
          </a:p>
          <a:p>
            <a:pPr marL="109728" indent="0" algn="just">
              <a:buClr>
                <a:schemeClr val="accent6">
                  <a:lumMod val="50000"/>
                </a:schemeClr>
              </a:buClr>
              <a:buNone/>
            </a:pPr>
            <a:endParaRPr lang="tr-TR" sz="22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marL="566928" indent="-457200" algn="just">
              <a:buClr>
                <a:schemeClr val="accent6">
                  <a:lumMod val="50000"/>
                </a:schemeClr>
              </a:buClr>
              <a:buFont typeface="+mj-lt"/>
              <a:buAutoNum type="arabicPeriod" startAt="2"/>
            </a:pPr>
            <a:r>
              <a:rPr lang="tr-TR" sz="22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İYS’den </a:t>
            </a:r>
            <a:r>
              <a:rPr lang="tr-TR" sz="2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en az 60 alınması koşuluyla yıl içi başarı notunun (güz ve bahar yarıyılı </a:t>
            </a:r>
            <a:r>
              <a:rPr lang="tr-TR" sz="22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başarı </a:t>
            </a:r>
            <a:r>
              <a:rPr lang="tr-TR" sz="2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notları ortalamasının) %50 si ile İYS notunun %50 sinin toplamının en az 60 </a:t>
            </a:r>
            <a:r>
              <a:rPr lang="tr-TR" sz="22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olması </a:t>
            </a:r>
            <a:r>
              <a:rPr lang="tr-TR" sz="2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gereklidir</a:t>
            </a:r>
            <a:r>
              <a:rPr lang="tr-TR" sz="22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t>
            </a:r>
          </a:p>
          <a:p>
            <a:pPr marL="109728" indent="0">
              <a:buNone/>
            </a:pPr>
            <a:endParaRPr lang="tr-TR" dirty="0"/>
          </a:p>
          <a:p>
            <a:endParaRPr lang="tr-TR" dirty="0" smtClean="0"/>
          </a:p>
          <a:p>
            <a:pPr marL="109728" indent="0">
              <a:buNone/>
            </a:pPr>
            <a:endParaRPr lang="tr-TR" dirty="0" smtClean="0"/>
          </a:p>
          <a:p>
            <a:endParaRPr lang="tr-TR" dirty="0"/>
          </a:p>
          <a:p>
            <a:endParaRPr lang="tr-TR" dirty="0" smtClean="0"/>
          </a:p>
        </p:txBody>
      </p:sp>
      <p:sp>
        <p:nvSpPr>
          <p:cNvPr id="4" name="Dikdörtgen 3"/>
          <p:cNvSpPr/>
          <p:nvPr/>
        </p:nvSpPr>
        <p:spPr>
          <a:xfrm>
            <a:off x="251520" y="5085184"/>
            <a:ext cx="8712968" cy="1092607"/>
          </a:xfrm>
          <a:prstGeom prst="rect">
            <a:avLst/>
          </a:prstGeom>
        </p:spPr>
        <p:txBody>
          <a:bodyPr wrap="square">
            <a:spAutoFit/>
          </a:bodyPr>
          <a:lstStyle/>
          <a:p>
            <a:pPr marL="342900" indent="-342900">
              <a:buFont typeface="Arial" panose="020B0604020202020204" pitchFamily="34" charset="0"/>
              <a:buChar char="•"/>
            </a:pPr>
            <a:r>
              <a:rPr lang="tr-TR" b="1" u="sng"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Bahar Yarıyılı Başarı Şartı</a:t>
            </a:r>
            <a:r>
              <a:rPr lang="tr-TR" b="1" u="sng" dirty="0" smtClean="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a:t>
            </a:r>
          </a:p>
          <a:p>
            <a:endParaRPr lang="tr-TR" sz="1000" b="1" u="sng"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r>
              <a:rPr lang="tr-TR" b="1" dirty="0">
                <a:solidFill>
                  <a:srgbClr val="FF0000"/>
                </a:solidFill>
              </a:rPr>
              <a:t>İYS notu ≥ 60 ve (güz yarıyılı sonu başarı notu x 0,50 + bahar yarıyılı sonu başarı notu x 0,50) x 0,50 + İYS notu x 0,50 ≥ 60 olmalıdır.</a:t>
            </a:r>
          </a:p>
        </p:txBody>
      </p:sp>
      <p:sp>
        <p:nvSpPr>
          <p:cNvPr id="5" name="Rectangle 4"/>
          <p:cNvSpPr/>
          <p:nvPr/>
        </p:nvSpPr>
        <p:spPr>
          <a:xfrm>
            <a:off x="652739" y="836712"/>
            <a:ext cx="7819769" cy="1015663"/>
          </a:xfrm>
          <a:prstGeom prst="rect">
            <a:avLst/>
          </a:prstGeom>
          <a:noFill/>
        </p:spPr>
        <p:txBody>
          <a:bodyPr wrap="none" lIns="91440" tIns="45720" rIns="91440" bIns="45720">
            <a:spAutoFit/>
          </a:bodyPr>
          <a:lstStyle/>
          <a:p>
            <a:pPr algn="ctr"/>
            <a:r>
              <a:rPr lang="tr-TR" sz="3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Hazırlık Öğretimini Bahar Yarıyılı </a:t>
            </a:r>
          </a:p>
          <a:p>
            <a:pPr algn="ctr"/>
            <a:r>
              <a:rPr lang="tr-TR" sz="3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 Yarıyıl) Sonunda Bitirebilmek İçin;</a:t>
            </a:r>
            <a:endParaRPr lang="en-US" sz="3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7" name="Picture 2" descr="http://www.yildiz.edu.tr/images/images/logo500.gif"/>
          <p:cNvPicPr>
            <a:picLocks noChangeAspect="1" noChangeArrowheads="1"/>
          </p:cNvPicPr>
          <p:nvPr/>
        </p:nvPicPr>
        <p:blipFill>
          <a:blip r:embed="rId2"/>
          <a:srcRect/>
          <a:stretch>
            <a:fillRect/>
          </a:stretch>
        </p:blipFill>
        <p:spPr bwMode="auto">
          <a:xfrm>
            <a:off x="8001024" y="0"/>
            <a:ext cx="928669" cy="928670"/>
          </a:xfrm>
          <a:prstGeom prst="rect">
            <a:avLst/>
          </a:prstGeom>
          <a:noFill/>
        </p:spPr>
      </p:pic>
    </p:spTree>
    <p:extLst>
      <p:ext uri="{BB962C8B-B14F-4D97-AF65-F5344CB8AC3E}">
        <p14:creationId xmlns:p14="http://schemas.microsoft.com/office/powerpoint/2010/main" val="4040437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08720"/>
            <a:ext cx="9182322" cy="707886"/>
          </a:xfrm>
          <a:prstGeom prst="rect">
            <a:avLst/>
          </a:prstGeom>
          <a:noFill/>
        </p:spPr>
        <p:txBody>
          <a:bodyPr wrap="none" lIns="91440" tIns="45720" rIns="91440" bIns="45720">
            <a:spAutoFit/>
          </a:bodyPr>
          <a:lstStyle/>
          <a:p>
            <a:pPr algn="ctr"/>
            <a:r>
              <a:rPr lang="tr-TR"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Kurlara Göre Okutulacak Kitaplar</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Rounded Rectangle 8"/>
          <p:cNvSpPr/>
          <p:nvPr/>
        </p:nvSpPr>
        <p:spPr>
          <a:xfrm>
            <a:off x="318096" y="1988840"/>
            <a:ext cx="3960440" cy="18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u="sng" dirty="0" smtClean="0">
                <a:latin typeface="Tahoma" panose="020B0604030504040204" pitchFamily="34" charset="0"/>
                <a:ea typeface="Tahoma" panose="020B0604030504040204" pitchFamily="34" charset="0"/>
                <a:cs typeface="Tahoma" panose="020B0604030504040204" pitchFamily="34" charset="0"/>
              </a:rPr>
              <a:t>A KURU:</a:t>
            </a:r>
          </a:p>
          <a:p>
            <a:pPr algn="ctr"/>
            <a:endParaRPr lang="tr-TR" sz="600" b="1" u="sng" dirty="0" smtClean="0">
              <a:latin typeface="Tahoma" panose="020B0604030504040204" pitchFamily="34" charset="0"/>
              <a:ea typeface="Tahoma" panose="020B0604030504040204" pitchFamily="34" charset="0"/>
              <a:cs typeface="Tahoma" panose="020B0604030504040204" pitchFamily="34" charset="0"/>
            </a:endParaRPr>
          </a:p>
          <a:p>
            <a:pPr marL="285750" indent="-285750" algn="ctr">
              <a:buFont typeface="Arial" panose="020B0604020202020204" pitchFamily="34" charset="0"/>
              <a:buChar char="•"/>
            </a:pPr>
            <a:r>
              <a:rPr lang="tr-TR" sz="1400" dirty="0" smtClean="0">
                <a:latin typeface="Tahoma" panose="020B0604030504040204" pitchFamily="34" charset="0"/>
                <a:ea typeface="Tahoma" panose="020B0604030504040204" pitchFamily="34" charset="0"/>
                <a:cs typeface="Tahoma" panose="020B0604030504040204" pitchFamily="34" charset="0"/>
              </a:rPr>
              <a:t>Language Leader                               (Pre-Intermediate &amp; Intermediate)</a:t>
            </a:r>
          </a:p>
          <a:p>
            <a:pPr marL="285750" indent="-285750" algn="ctr">
              <a:buFont typeface="Arial" panose="020B0604020202020204" pitchFamily="34" charset="0"/>
              <a:buChar char="•"/>
            </a:pPr>
            <a:r>
              <a:rPr lang="tr-TR" sz="1400" dirty="0" smtClean="0">
                <a:latin typeface="Tahoma" panose="020B0604030504040204" pitchFamily="34" charset="0"/>
                <a:ea typeface="Tahoma" panose="020B0604030504040204" pitchFamily="34" charset="0"/>
                <a:cs typeface="Tahoma" panose="020B0604030504040204" pitchFamily="34" charset="0"/>
              </a:rPr>
              <a:t>Reading Explorer 2</a:t>
            </a:r>
          </a:p>
          <a:p>
            <a:pPr marL="285750" indent="-285750" algn="ctr">
              <a:buFont typeface="Arial" panose="020B0604020202020204" pitchFamily="34" charset="0"/>
              <a:buChar char="•"/>
            </a:pPr>
            <a:r>
              <a:rPr lang="tr-TR" sz="1400" dirty="0" smtClean="0">
                <a:latin typeface="Tahoma" panose="020B0604030504040204" pitchFamily="34" charset="0"/>
                <a:ea typeface="Tahoma" panose="020B0604030504040204" pitchFamily="34" charset="0"/>
                <a:cs typeface="Tahoma" panose="020B0604030504040204" pitchFamily="34" charset="0"/>
              </a:rPr>
              <a:t>Northstar 2</a:t>
            </a:r>
          </a:p>
          <a:p>
            <a:pPr marL="285750" indent="-285750" algn="ctr">
              <a:buFont typeface="Arial" panose="020B0604020202020204" pitchFamily="34" charset="0"/>
              <a:buChar char="•"/>
            </a:pPr>
            <a:r>
              <a:rPr lang="tr-TR" sz="1400" dirty="0" smtClean="0">
                <a:latin typeface="Tahoma" panose="020B0604030504040204" pitchFamily="34" charset="0"/>
                <a:ea typeface="Tahoma" panose="020B0604030504040204" pitchFamily="34" charset="0"/>
                <a:cs typeface="Tahoma" panose="020B0604030504040204" pitchFamily="34" charset="0"/>
              </a:rPr>
              <a:t>Contemporary Topics 1 </a:t>
            </a:r>
          </a:p>
          <a:p>
            <a:pPr marL="285750" indent="-285750" algn="ctr">
              <a:buFont typeface="Arial" panose="020B0604020202020204" pitchFamily="34" charset="0"/>
              <a:buChar char="•"/>
            </a:pPr>
            <a:r>
              <a:rPr lang="tr-TR" sz="1400" dirty="0" smtClean="0">
                <a:latin typeface="Tahoma" panose="020B0604030504040204" pitchFamily="34" charset="0"/>
                <a:ea typeface="Tahoma" panose="020B0604030504040204" pitchFamily="34" charset="0"/>
                <a:cs typeface="Tahoma" panose="020B0604030504040204" pitchFamily="34" charset="0"/>
              </a:rPr>
              <a:t>Writing Pack</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4703296" y="1988840"/>
            <a:ext cx="3954328" cy="18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u="sng" dirty="0" smtClean="0">
                <a:latin typeface="Tahoma" panose="020B0604030504040204" pitchFamily="34" charset="0"/>
                <a:ea typeface="Tahoma" panose="020B0604030504040204" pitchFamily="34" charset="0"/>
                <a:cs typeface="Tahoma" panose="020B0604030504040204" pitchFamily="34" charset="0"/>
              </a:rPr>
              <a:t>B KURU:</a:t>
            </a:r>
          </a:p>
          <a:p>
            <a:pPr algn="ctr"/>
            <a:endParaRPr lang="tr-TR" sz="600" b="1" u="sng" dirty="0" smtClean="0">
              <a:latin typeface="Tahoma" panose="020B0604030504040204" pitchFamily="34" charset="0"/>
              <a:ea typeface="Tahoma" panose="020B0604030504040204" pitchFamily="34" charset="0"/>
              <a:cs typeface="Tahoma" panose="020B0604030504040204" pitchFamily="34" charset="0"/>
            </a:endParaRPr>
          </a:p>
          <a:p>
            <a:pPr marL="285750" indent="-285750" algn="ctr">
              <a:buFont typeface="Arial" panose="020B0604020202020204" pitchFamily="34" charset="0"/>
              <a:buChar char="•"/>
            </a:pPr>
            <a:r>
              <a:rPr lang="tr-TR" sz="1400" dirty="0" smtClean="0">
                <a:latin typeface="Tahoma" panose="020B0604030504040204" pitchFamily="34" charset="0"/>
                <a:ea typeface="Tahoma" panose="020B0604030504040204" pitchFamily="34" charset="0"/>
                <a:cs typeface="Tahoma" panose="020B0604030504040204" pitchFamily="34" charset="0"/>
              </a:rPr>
              <a:t>Language Leader                    (Elementary &amp; Pre-Intermediate &amp; Intermediate)</a:t>
            </a:r>
          </a:p>
          <a:p>
            <a:pPr marL="285750" indent="-285750" algn="ctr">
              <a:buFont typeface="Arial" panose="020B0604020202020204" pitchFamily="34" charset="0"/>
              <a:buChar char="•"/>
            </a:pPr>
            <a:r>
              <a:rPr lang="tr-TR" sz="1400" dirty="0" smtClean="0">
                <a:latin typeface="Tahoma" panose="020B0604030504040204" pitchFamily="34" charset="0"/>
                <a:ea typeface="Tahoma" panose="020B0604030504040204" pitchFamily="34" charset="0"/>
                <a:cs typeface="Tahoma" panose="020B0604030504040204" pitchFamily="34" charset="0"/>
              </a:rPr>
              <a:t>Reading Explorer 1 &amp; 2</a:t>
            </a:r>
          </a:p>
          <a:p>
            <a:pPr marL="285750" indent="-285750" algn="ctr">
              <a:buFont typeface="Arial" panose="020B0604020202020204" pitchFamily="34" charset="0"/>
              <a:buChar char="•"/>
            </a:pPr>
            <a:r>
              <a:rPr lang="tr-TR" sz="1400" dirty="0" err="1" smtClean="0">
                <a:latin typeface="Tahoma" panose="020B0604030504040204" pitchFamily="34" charset="0"/>
                <a:ea typeface="Tahoma" panose="020B0604030504040204" pitchFamily="34" charset="0"/>
                <a:cs typeface="Tahoma" panose="020B0604030504040204" pitchFamily="34" charset="0"/>
              </a:rPr>
              <a:t>Northstar</a:t>
            </a:r>
            <a:r>
              <a:rPr lang="tr-TR" sz="1400" dirty="0" smtClean="0">
                <a:latin typeface="Tahoma" panose="020B0604030504040204" pitchFamily="34" charset="0"/>
                <a:ea typeface="Tahoma" panose="020B0604030504040204" pitchFamily="34" charset="0"/>
                <a:cs typeface="Tahoma" panose="020B0604030504040204" pitchFamily="34" charset="0"/>
              </a:rPr>
              <a:t> </a:t>
            </a:r>
            <a:r>
              <a:rPr lang="tr-TR" sz="1400" dirty="0" smtClean="0">
                <a:latin typeface="Tahoma" panose="020B0604030504040204" pitchFamily="34" charset="0"/>
                <a:ea typeface="Tahoma" panose="020B0604030504040204" pitchFamily="34" charset="0"/>
                <a:cs typeface="Tahoma" panose="020B0604030504040204" pitchFamily="34" charset="0"/>
              </a:rPr>
              <a:t>1</a:t>
            </a:r>
            <a:endParaRPr lang="tr-TR" sz="1400" dirty="0" smtClean="0">
              <a:latin typeface="Tahoma" panose="020B0604030504040204" pitchFamily="34" charset="0"/>
              <a:ea typeface="Tahoma" panose="020B0604030504040204" pitchFamily="34" charset="0"/>
              <a:cs typeface="Tahoma" panose="020B0604030504040204" pitchFamily="34" charset="0"/>
            </a:endParaRPr>
          </a:p>
          <a:p>
            <a:pPr marL="285750" indent="-285750" algn="ctr">
              <a:buFont typeface="Arial" panose="020B0604020202020204" pitchFamily="34" charset="0"/>
              <a:buChar char="•"/>
            </a:pPr>
            <a:r>
              <a:rPr lang="tr-TR" sz="1400" dirty="0" smtClean="0">
                <a:latin typeface="Tahoma" panose="020B0604030504040204" pitchFamily="34" charset="0"/>
                <a:ea typeface="Tahoma" panose="020B0604030504040204" pitchFamily="34" charset="0"/>
                <a:cs typeface="Tahoma" panose="020B0604030504040204" pitchFamily="34" charset="0"/>
              </a:rPr>
              <a:t>Contemporary Topics 1 </a:t>
            </a:r>
          </a:p>
          <a:p>
            <a:pPr marL="285750" indent="-285750" algn="ctr">
              <a:buFont typeface="Arial" panose="020B0604020202020204" pitchFamily="34" charset="0"/>
              <a:buChar char="•"/>
            </a:pPr>
            <a:r>
              <a:rPr lang="tr-TR" sz="1400" dirty="0" smtClean="0">
                <a:latin typeface="Tahoma" panose="020B0604030504040204" pitchFamily="34" charset="0"/>
                <a:ea typeface="Tahoma" panose="020B0604030504040204" pitchFamily="34" charset="0"/>
                <a:cs typeface="Tahoma" panose="020B0604030504040204" pitchFamily="34" charset="0"/>
              </a:rPr>
              <a:t>Writing Pack</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11" name="Rounded Rectangle 10"/>
          <p:cNvSpPr/>
          <p:nvPr/>
        </p:nvSpPr>
        <p:spPr>
          <a:xfrm>
            <a:off x="2268903" y="4365104"/>
            <a:ext cx="4644516"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u="sng" dirty="0" smtClean="0">
                <a:latin typeface="Tahoma" panose="020B0604030504040204" pitchFamily="34" charset="0"/>
                <a:ea typeface="Tahoma" panose="020B0604030504040204" pitchFamily="34" charset="0"/>
                <a:cs typeface="Tahoma" panose="020B0604030504040204" pitchFamily="34" charset="0"/>
              </a:rPr>
              <a:t>C KURU:</a:t>
            </a:r>
          </a:p>
          <a:p>
            <a:pPr algn="ctr"/>
            <a:endParaRPr lang="tr-TR" sz="600" b="1" u="sng" dirty="0" smtClean="0">
              <a:latin typeface="Tahoma" panose="020B0604030504040204" pitchFamily="34" charset="0"/>
              <a:ea typeface="Tahoma" panose="020B0604030504040204" pitchFamily="34" charset="0"/>
              <a:cs typeface="Tahoma" panose="020B0604030504040204" pitchFamily="34" charset="0"/>
            </a:endParaRPr>
          </a:p>
          <a:p>
            <a:pPr marL="285750" indent="-285750" algn="ctr">
              <a:buFont typeface="Arial" panose="020B0604020202020204" pitchFamily="34" charset="0"/>
              <a:buChar char="•"/>
            </a:pPr>
            <a:r>
              <a:rPr lang="tr-TR" sz="1400" dirty="0">
                <a:latin typeface="Tahoma" panose="020B0604030504040204" pitchFamily="34" charset="0"/>
                <a:ea typeface="Tahoma" panose="020B0604030504040204" pitchFamily="34" charset="0"/>
                <a:cs typeface="Tahoma" panose="020B0604030504040204" pitchFamily="34" charset="0"/>
              </a:rPr>
              <a:t>Language Leader </a:t>
            </a:r>
            <a:r>
              <a:rPr lang="tr-TR" sz="1400" dirty="0" smtClean="0">
                <a:latin typeface="Tahoma" panose="020B0604030504040204" pitchFamily="34" charset="0"/>
                <a:ea typeface="Tahoma" panose="020B0604030504040204" pitchFamily="34" charset="0"/>
                <a:cs typeface="Tahoma" panose="020B0604030504040204" pitchFamily="34" charset="0"/>
              </a:rPr>
              <a:t>                              (</a:t>
            </a:r>
            <a:r>
              <a:rPr lang="tr-TR" sz="1400" dirty="0">
                <a:latin typeface="Tahoma" panose="020B0604030504040204" pitchFamily="34" charset="0"/>
                <a:ea typeface="Tahoma" panose="020B0604030504040204" pitchFamily="34" charset="0"/>
                <a:cs typeface="Tahoma" panose="020B0604030504040204" pitchFamily="34" charset="0"/>
              </a:rPr>
              <a:t>Elementary &amp; Pre-Intermediate &amp; Intermediate)</a:t>
            </a:r>
          </a:p>
          <a:p>
            <a:pPr marL="285750" indent="-285750" algn="ctr">
              <a:buFont typeface="Arial" panose="020B0604020202020204" pitchFamily="34" charset="0"/>
              <a:buChar char="•"/>
            </a:pPr>
            <a:r>
              <a:rPr lang="tr-TR" sz="1400" dirty="0">
                <a:latin typeface="Tahoma" panose="020B0604030504040204" pitchFamily="34" charset="0"/>
                <a:ea typeface="Tahoma" panose="020B0604030504040204" pitchFamily="34" charset="0"/>
                <a:cs typeface="Tahoma" panose="020B0604030504040204" pitchFamily="34" charset="0"/>
              </a:rPr>
              <a:t>Reading Explorer 1 &amp; 2</a:t>
            </a:r>
          </a:p>
          <a:p>
            <a:pPr marL="285750" indent="-285750" algn="ctr">
              <a:buFont typeface="Arial" panose="020B0604020202020204" pitchFamily="34" charset="0"/>
              <a:buChar char="•"/>
            </a:pPr>
            <a:r>
              <a:rPr lang="tr-TR" sz="1400" dirty="0" err="1">
                <a:latin typeface="Tahoma" panose="020B0604030504040204" pitchFamily="34" charset="0"/>
                <a:ea typeface="Tahoma" panose="020B0604030504040204" pitchFamily="34" charset="0"/>
                <a:cs typeface="Tahoma" panose="020B0604030504040204" pitchFamily="34" charset="0"/>
              </a:rPr>
              <a:t>Northstar</a:t>
            </a:r>
            <a:r>
              <a:rPr lang="tr-TR" sz="1400" dirty="0">
                <a:latin typeface="Tahoma" panose="020B0604030504040204" pitchFamily="34" charset="0"/>
                <a:ea typeface="Tahoma" panose="020B0604030504040204" pitchFamily="34" charset="0"/>
                <a:cs typeface="Tahoma" panose="020B0604030504040204" pitchFamily="34" charset="0"/>
              </a:rPr>
              <a:t> </a:t>
            </a:r>
            <a:r>
              <a:rPr lang="tr-TR" sz="1400" dirty="0" smtClean="0">
                <a:latin typeface="Tahoma" panose="020B0604030504040204" pitchFamily="34" charset="0"/>
                <a:ea typeface="Tahoma" panose="020B0604030504040204" pitchFamily="34" charset="0"/>
                <a:cs typeface="Tahoma" panose="020B0604030504040204" pitchFamily="34" charset="0"/>
              </a:rPr>
              <a:t>1</a:t>
            </a:r>
            <a:endParaRPr lang="tr-TR" sz="1400" dirty="0">
              <a:latin typeface="Tahoma" panose="020B0604030504040204" pitchFamily="34" charset="0"/>
              <a:ea typeface="Tahoma" panose="020B0604030504040204" pitchFamily="34" charset="0"/>
              <a:cs typeface="Tahoma" panose="020B0604030504040204" pitchFamily="34" charset="0"/>
            </a:endParaRPr>
          </a:p>
          <a:p>
            <a:pPr marL="285750" indent="-285750" algn="ctr">
              <a:buFont typeface="Arial" panose="020B0604020202020204" pitchFamily="34" charset="0"/>
              <a:buChar char="•"/>
            </a:pPr>
            <a:r>
              <a:rPr lang="tr-TR" sz="1400" dirty="0">
                <a:latin typeface="Tahoma" panose="020B0604030504040204" pitchFamily="34" charset="0"/>
                <a:ea typeface="Tahoma" panose="020B0604030504040204" pitchFamily="34" charset="0"/>
                <a:cs typeface="Tahoma" panose="020B0604030504040204" pitchFamily="34" charset="0"/>
              </a:rPr>
              <a:t>Contemporary Topics 1 </a:t>
            </a:r>
          </a:p>
          <a:p>
            <a:pPr marL="285750" indent="-285750" algn="ctr">
              <a:buFont typeface="Arial" panose="020B0604020202020204" pitchFamily="34" charset="0"/>
              <a:buChar char="•"/>
            </a:pPr>
            <a:r>
              <a:rPr lang="tr-TR" sz="1400" dirty="0">
                <a:latin typeface="Tahoma" panose="020B0604030504040204" pitchFamily="34" charset="0"/>
                <a:ea typeface="Tahoma" panose="020B0604030504040204" pitchFamily="34" charset="0"/>
                <a:cs typeface="Tahoma" panose="020B0604030504040204" pitchFamily="34" charset="0"/>
              </a:rPr>
              <a:t>Writing </a:t>
            </a:r>
            <a:r>
              <a:rPr lang="tr-TR" sz="1400" dirty="0" smtClean="0">
                <a:latin typeface="Tahoma" panose="020B0604030504040204" pitchFamily="34" charset="0"/>
                <a:ea typeface="Tahoma" panose="020B0604030504040204" pitchFamily="34" charset="0"/>
                <a:cs typeface="Tahoma" panose="020B0604030504040204" pitchFamily="34" charset="0"/>
              </a:rPr>
              <a:t>Pack</a:t>
            </a:r>
          </a:p>
        </p:txBody>
      </p:sp>
      <p:pic>
        <p:nvPicPr>
          <p:cNvPr id="12" name="Picture 2" descr="http://www.yildiz.edu.tr/images/images/logo500.gif"/>
          <p:cNvPicPr>
            <a:picLocks noChangeAspect="1" noChangeArrowheads="1"/>
          </p:cNvPicPr>
          <p:nvPr/>
        </p:nvPicPr>
        <p:blipFill>
          <a:blip r:embed="rId2"/>
          <a:srcRect/>
          <a:stretch>
            <a:fillRect/>
          </a:stretch>
        </p:blipFill>
        <p:spPr bwMode="auto">
          <a:xfrm>
            <a:off x="8001024" y="0"/>
            <a:ext cx="928669" cy="928670"/>
          </a:xfrm>
          <a:prstGeom prst="rect">
            <a:avLst/>
          </a:prstGeom>
          <a:noFill/>
        </p:spPr>
      </p:pic>
    </p:spTree>
    <p:extLst>
      <p:ext uri="{BB962C8B-B14F-4D97-AF65-F5344CB8AC3E}">
        <p14:creationId xmlns:p14="http://schemas.microsoft.com/office/powerpoint/2010/main" val="366236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txBox="1">
            <a:spLocks/>
          </p:cNvSpPr>
          <p:nvPr/>
        </p:nvSpPr>
        <p:spPr>
          <a:xfrm>
            <a:off x="107504" y="1484784"/>
            <a:ext cx="8928992" cy="5052754"/>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20000"/>
              </a:lnSpc>
              <a:buFont typeface="Wingdings" pitchFamily="2" charset="2"/>
              <a:buChar char="Ø"/>
            </a:pPr>
            <a:r>
              <a:rPr lang="tr-T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Hazırlık Programı’ndaki öğrenim sürecinin en önemli bölümü derslere düzenli olarak devam etmektir. </a:t>
            </a:r>
          </a:p>
          <a:p>
            <a:pPr marL="0" indent="0" algn="just">
              <a:buNone/>
            </a:pPr>
            <a:endParaRPr lang="tr-TR" sz="13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buFont typeface="Wingdings" pitchFamily="2" charset="2"/>
              <a:buChar char="Ø"/>
            </a:pPr>
            <a:r>
              <a:rPr lang="tr-T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Öğrencilerin sınıf içindeki tüm aktivitelere katılımcı olması, ders materyallerini yanlarında getirmeleri, ödevlerini zamanında teslim etmeleri  </a:t>
            </a:r>
            <a:r>
              <a:rPr lang="pt-B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ve olumlu bir tutum içinde olmas</a:t>
            </a:r>
            <a:r>
              <a:rPr lang="tr-T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ı</a:t>
            </a:r>
            <a:r>
              <a:rPr lang="pt-B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gerekmektedir.</a:t>
            </a:r>
            <a:endParaRPr lang="tr-T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buFont typeface="Wingdings" pitchFamily="2" charset="2"/>
              <a:buChar char="Ø"/>
            </a:pPr>
            <a:endParaRPr lang="tr-TR" sz="13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buFont typeface="Wingdings" pitchFamily="2" charset="2"/>
              <a:buChar char="Ø"/>
            </a:pPr>
            <a:r>
              <a:rPr lang="tr-TR" b="1" dirty="0" smtClean="0">
                <a:solidFill>
                  <a:srgbClr val="FF0000"/>
                </a:solidFill>
                <a:latin typeface="Tahoma" panose="020B0604030504040204" pitchFamily="34" charset="0"/>
                <a:ea typeface="Tahoma" panose="020B0604030504040204" pitchFamily="34" charset="0"/>
                <a:cs typeface="Tahoma" panose="020B0604030504040204" pitchFamily="34" charset="0"/>
              </a:rPr>
              <a:t>Hazırlık Programı’nda öğrenciler derslerine %80 oranında devam etmekle yükümlüdürler.</a:t>
            </a:r>
          </a:p>
          <a:p>
            <a:pPr algn="just">
              <a:buFont typeface="Wingdings" pitchFamily="2" charset="2"/>
              <a:buChar char="Ø"/>
            </a:pPr>
            <a:endParaRPr lang="tr-TR" sz="1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buFont typeface="Wingdings" pitchFamily="2" charset="2"/>
              <a:buChar char="Ø"/>
            </a:pPr>
            <a:r>
              <a:rPr lang="tr-T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Öğrencilerimizin derslerdeki başarıları derslerine düzenli devam etmeleri ile doğrudan ilişkilidir.  </a:t>
            </a:r>
          </a:p>
          <a:p>
            <a:pPr algn="just">
              <a:buFont typeface="Wingdings" pitchFamily="2" charset="2"/>
              <a:buChar char="Ø"/>
            </a:pPr>
            <a:endParaRPr lang="tr-TR" sz="13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buFont typeface="Wingdings" pitchFamily="2" charset="2"/>
              <a:buChar char="Ø"/>
            </a:pPr>
            <a:r>
              <a:rPr lang="tr-T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Devamsızlık saatleri dönemle  sınırlıdır. Güz Dönemi’nden kalan saatler Bahar Dönemi’ne eklenmez .</a:t>
            </a:r>
          </a:p>
          <a:p>
            <a:pPr marL="0" indent="0" algn="just">
              <a:buNone/>
            </a:pPr>
            <a:endParaRPr lang="tr-TR" sz="16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buFont typeface="Wingdings" pitchFamily="2" charset="2"/>
              <a:buChar char="Ø"/>
            </a:pPr>
            <a:r>
              <a:rPr lang="tr-TR"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Heyet raporuyla belgelendirilen sağlık sorunlarından ve üniversitemizin sportif ve kültürel etkinliklerine katılım zorunluluğundan kaynaklanan uzun süreli devamsızlıkların kabulü Yönetim Kurulu kararına bağlıdır. </a:t>
            </a:r>
          </a:p>
          <a:p>
            <a:pPr algn="just">
              <a:buFont typeface="Wingdings" pitchFamily="2" charset="2"/>
              <a:buChar char="Ø"/>
            </a:pPr>
            <a:endParaRPr lang="tr-T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buFont typeface="Wingdings" pitchFamily="2" charset="2"/>
              <a:buChar char="Ø"/>
            </a:pPr>
            <a:endParaRPr lang="tr-TR"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2176121" y="692696"/>
            <a:ext cx="4961615" cy="707886"/>
          </a:xfrm>
          <a:prstGeom prst="rect">
            <a:avLst/>
          </a:prstGeom>
          <a:noFill/>
        </p:spPr>
        <p:txBody>
          <a:bodyPr wrap="none" lIns="91440" tIns="45720" rIns="91440" bIns="45720">
            <a:spAutoFit/>
          </a:bodyPr>
          <a:lstStyle/>
          <a:p>
            <a:pPr algn="ctr"/>
            <a:r>
              <a:rPr lang="tr-TR"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Devam Etme Şartı</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Picture 2" descr="http://www.yildiz.edu.tr/images/images/logo500.gif"/>
          <p:cNvPicPr>
            <a:picLocks noChangeAspect="1" noChangeArrowheads="1"/>
          </p:cNvPicPr>
          <p:nvPr/>
        </p:nvPicPr>
        <p:blipFill>
          <a:blip r:embed="rId2"/>
          <a:srcRect/>
          <a:stretch>
            <a:fillRect/>
          </a:stretch>
        </p:blipFill>
        <p:spPr bwMode="auto">
          <a:xfrm>
            <a:off x="8001024" y="0"/>
            <a:ext cx="928669" cy="928670"/>
          </a:xfrm>
          <a:prstGeom prst="rect">
            <a:avLst/>
          </a:prstGeom>
          <a:noFill/>
        </p:spPr>
      </p:pic>
    </p:spTree>
    <p:extLst>
      <p:ext uri="{BB962C8B-B14F-4D97-AF65-F5344CB8AC3E}">
        <p14:creationId xmlns:p14="http://schemas.microsoft.com/office/powerpoint/2010/main" val="3589105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UGUR\Desktop\yildiz-teknik-universitesi-tanitim-filmi-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42428" y="5934670"/>
            <a:ext cx="8283037" cy="923330"/>
          </a:xfrm>
          <a:prstGeom prst="rect">
            <a:avLst/>
          </a:prstGeom>
          <a:noFill/>
        </p:spPr>
        <p:txBody>
          <a:bodyPr wrap="none" lIns="91440" tIns="45720" rIns="91440" bIns="45720">
            <a:spAutoFit/>
            <a:scene3d>
              <a:camera prst="orthographicFront"/>
              <a:lightRig rig="threePt" dir="t"/>
            </a:scene3d>
            <a:sp3d extrusionH="57150">
              <a:bevelT h="25400" prst="softRound"/>
            </a:sp3d>
          </a:bodyPr>
          <a:lstStyle/>
          <a:p>
            <a:pPr algn="ctr"/>
            <a:r>
              <a:rPr lang="tr-TR" sz="5400" b="1" cap="none" spc="0" dirty="0" smtClean="0">
                <a:ln>
                  <a:prstDash val="solid"/>
                </a:ln>
                <a:solidFill>
                  <a:srgbClr val="FF0000"/>
                </a:solidFill>
                <a:effectLst>
                  <a:outerShdw blurRad="88000" dist="50800" dir="5040000" algn="tl">
                    <a:schemeClr val="accent4">
                      <a:tint val="80000"/>
                      <a:satMod val="250000"/>
                      <a:alpha val="45000"/>
                    </a:schemeClr>
                  </a:outerShdw>
                </a:effectLst>
                <a:latin typeface="Tahoma" pitchFamily="34" charset="0"/>
                <a:ea typeface="Tahoma" pitchFamily="34" charset="0"/>
                <a:cs typeface="Tahoma" pitchFamily="34" charset="0"/>
              </a:rPr>
              <a:t>KOORDİNATÖRLÜKLER</a:t>
            </a:r>
            <a:endParaRPr lang="tr-TR" sz="5400" b="1" cap="none" spc="0" dirty="0">
              <a:ln>
                <a:prstDash val="solid"/>
              </a:ln>
              <a:solidFill>
                <a:srgbClr val="FF0000"/>
              </a:solidFill>
              <a:effectLst>
                <a:outerShdw blurRad="88000" dist="50800" dir="5040000" algn="tl">
                  <a:schemeClr val="accent4">
                    <a:tint val="80000"/>
                    <a:satMod val="250000"/>
                    <a:alpha val="45000"/>
                  </a:schemeClr>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024575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b="1" dirty="0" smtClean="0">
                <a:latin typeface="Tahoma" pitchFamily="34" charset="0"/>
                <a:ea typeface="Tahoma" pitchFamily="34" charset="0"/>
                <a:cs typeface="Tahoma" pitchFamily="34" charset="0"/>
              </a:rPr>
              <a:t>COURSEBOOK</a:t>
            </a:r>
            <a:endParaRPr lang="tr-TR" b="1" dirty="0">
              <a:latin typeface="Tahoma" pitchFamily="34" charset="0"/>
              <a:ea typeface="Tahoma" pitchFamily="34" charset="0"/>
              <a:cs typeface="Tahoma" pitchFamily="34" charset="0"/>
            </a:endParaRPr>
          </a:p>
        </p:txBody>
      </p:sp>
      <p:pic>
        <p:nvPicPr>
          <p:cNvPr id="6146" name="Picture 2" descr="http://www.yildiz.edu.tr/images/images/logo500.gif"/>
          <p:cNvPicPr>
            <a:picLocks noChangeAspect="1" noChangeArrowheads="1"/>
          </p:cNvPicPr>
          <p:nvPr/>
        </p:nvPicPr>
        <p:blipFill>
          <a:blip r:embed="rId2"/>
          <a:srcRect/>
          <a:stretch>
            <a:fillRect/>
          </a:stretch>
        </p:blipFill>
        <p:spPr bwMode="auto">
          <a:xfrm>
            <a:off x="6143636" y="642918"/>
            <a:ext cx="2214577" cy="221457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3" y="1916832"/>
            <a:ext cx="8750180" cy="3411824"/>
          </a:xfrm>
        </p:spPr>
        <p:txBody>
          <a:bodyPr>
            <a:normAutofit/>
          </a:bodyPr>
          <a:lstStyle/>
          <a:p>
            <a:pPr marL="0" indent="0">
              <a:buNone/>
            </a:pPr>
            <a:endParaRPr lang="tr-TR" dirty="0" smtClean="0">
              <a:latin typeface="Tahoma" pitchFamily="34" charset="0"/>
              <a:ea typeface="Tahoma" pitchFamily="34" charset="0"/>
              <a:cs typeface="Tahoma" pitchFamily="34" charset="0"/>
            </a:endParaRPr>
          </a:p>
          <a:p>
            <a:pPr marL="457200" indent="-457200" algn="just">
              <a:buClr>
                <a:schemeClr val="accent6">
                  <a:lumMod val="50000"/>
                </a:schemeClr>
              </a:buClr>
              <a:buFont typeface="Wingdings" panose="05000000000000000000" pitchFamily="2" charset="2"/>
              <a:buChar char="q"/>
            </a:pPr>
            <a:r>
              <a:rPr lang="tr-TR" sz="3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Ders kitabı içerisindeki gerek okuma ve dinleme metinleri gerek sözlü ve yazılı aktiviteler kullanılarak dil ve kelime (grammar &amp; vocabulary) bilgisi verilir, yardımcı kitap ve ekstra materyaller kullanılarak öğrenilenler pekiştirilir. </a:t>
            </a:r>
          </a:p>
        </p:txBody>
      </p:sp>
      <p:pic>
        <p:nvPicPr>
          <p:cNvPr id="3074" name="Picture 2" descr="http://www.yildiz.edu.tr/images/images/logo500.gif"/>
          <p:cNvPicPr>
            <a:picLocks noChangeAspect="1" noChangeArrowheads="1"/>
          </p:cNvPicPr>
          <p:nvPr/>
        </p:nvPicPr>
        <p:blipFill>
          <a:blip r:embed="rId2"/>
          <a:srcRect/>
          <a:stretch>
            <a:fillRect/>
          </a:stretch>
        </p:blipFill>
        <p:spPr bwMode="auto">
          <a:xfrm>
            <a:off x="8001024" y="0"/>
            <a:ext cx="928669" cy="928670"/>
          </a:xfrm>
          <a:prstGeom prst="rect">
            <a:avLst/>
          </a:prstGeom>
          <a:noFill/>
        </p:spPr>
      </p:pic>
      <p:sp>
        <p:nvSpPr>
          <p:cNvPr id="4" name="Rectangle 3"/>
          <p:cNvSpPr/>
          <p:nvPr/>
        </p:nvSpPr>
        <p:spPr>
          <a:xfrm>
            <a:off x="806482" y="1052736"/>
            <a:ext cx="6865982" cy="707886"/>
          </a:xfrm>
          <a:prstGeom prst="rect">
            <a:avLst/>
          </a:prstGeom>
          <a:noFill/>
        </p:spPr>
        <p:txBody>
          <a:bodyPr wrap="none" lIns="91440" tIns="45720" rIns="91440" bIns="45720">
            <a:spAutoFit/>
          </a:bodyPr>
          <a:lstStyle/>
          <a:p>
            <a:pPr algn="ctr"/>
            <a:r>
              <a:rPr lang="tr-TR"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itchFamily="34" charset="0"/>
                <a:ea typeface="Tahoma" pitchFamily="34" charset="0"/>
                <a:cs typeface="Tahoma" pitchFamily="34" charset="0"/>
              </a:rPr>
              <a:t>Ders Hakkında Genel Bilgi</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Metin Yer Tutucusu 4"/>
          <p:cNvSpPr>
            <a:spLocks noGrp="1"/>
          </p:cNvSpPr>
          <p:nvPr>
            <p:ph idx="1"/>
          </p:nvPr>
        </p:nvSpPr>
        <p:spPr>
          <a:xfrm>
            <a:off x="251520" y="1772816"/>
            <a:ext cx="3639348" cy="637242"/>
          </a:xfrm>
        </p:spPr>
        <p:txBody>
          <a:bodyPr>
            <a:normAutofit/>
          </a:bodyPr>
          <a:lstStyle/>
          <a:p>
            <a:pPr marL="342900" indent="-342900" algn="ctr">
              <a:buClr>
                <a:schemeClr val="accent6">
                  <a:lumMod val="50000"/>
                </a:schemeClr>
              </a:buClr>
              <a:buFont typeface="Arial" panose="020B0604020202020204" pitchFamily="34" charset="0"/>
              <a:buChar char="•"/>
            </a:pPr>
            <a:r>
              <a:rPr lang="tr-TR" sz="2200" b="1" u="sng" dirty="0" smtClean="0">
                <a:solidFill>
                  <a:schemeClr val="accent6">
                    <a:lumMod val="50000"/>
                  </a:schemeClr>
                </a:solidFill>
                <a:latin typeface="Tahoma" pitchFamily="34" charset="0"/>
                <a:ea typeface="Tahoma" pitchFamily="34" charset="0"/>
                <a:cs typeface="Tahoma" pitchFamily="34" charset="0"/>
              </a:rPr>
              <a:t>B ve C sınıfları için:</a:t>
            </a:r>
            <a:endParaRPr lang="tr-TR" sz="2200" b="1" dirty="0" smtClean="0">
              <a:solidFill>
                <a:schemeClr val="accent6">
                  <a:lumMod val="50000"/>
                </a:schemeClr>
              </a:solidFill>
              <a:latin typeface="Tahoma" pitchFamily="34" charset="0"/>
              <a:ea typeface="Tahoma" pitchFamily="34" charset="0"/>
              <a:cs typeface="Tahoma" pitchFamily="34" charset="0"/>
            </a:endParaRPr>
          </a:p>
          <a:p>
            <a:pPr marL="109728" indent="0">
              <a:buNone/>
            </a:pPr>
            <a:endParaRPr lang="tr-TR" dirty="0" smtClean="0"/>
          </a:p>
          <a:p>
            <a:pPr>
              <a:buNone/>
            </a:pPr>
            <a:endParaRPr lang="tr-TR" dirty="0"/>
          </a:p>
        </p:txBody>
      </p:sp>
      <p:pic>
        <p:nvPicPr>
          <p:cNvPr id="7" name="Picture 2" descr="http://www.yildiz.edu.tr/images/images/logo500.gif"/>
          <p:cNvPicPr>
            <a:picLocks noChangeAspect="1" noChangeArrowheads="1"/>
          </p:cNvPicPr>
          <p:nvPr/>
        </p:nvPicPr>
        <p:blipFill>
          <a:blip r:embed="rId2"/>
          <a:srcRect/>
          <a:stretch>
            <a:fillRect/>
          </a:stretch>
        </p:blipFill>
        <p:spPr bwMode="auto">
          <a:xfrm>
            <a:off x="8001024" y="0"/>
            <a:ext cx="928669" cy="928670"/>
          </a:xfrm>
          <a:prstGeom prst="rect">
            <a:avLst/>
          </a:prstGeom>
          <a:noFill/>
        </p:spPr>
      </p:pic>
      <p:sp>
        <p:nvSpPr>
          <p:cNvPr id="3" name="Rectangle 2"/>
          <p:cNvSpPr/>
          <p:nvPr/>
        </p:nvSpPr>
        <p:spPr>
          <a:xfrm>
            <a:off x="739557" y="949605"/>
            <a:ext cx="7938391" cy="707886"/>
          </a:xfrm>
          <a:prstGeom prst="rect">
            <a:avLst/>
          </a:prstGeom>
          <a:noFill/>
        </p:spPr>
        <p:txBody>
          <a:bodyPr wrap="none" lIns="91440" tIns="45720" rIns="91440" bIns="45720">
            <a:spAutoFit/>
          </a:bodyPr>
          <a:lstStyle/>
          <a:p>
            <a:pPr algn="ctr"/>
            <a:r>
              <a:rPr lang="tr-TR"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itchFamily="34" charset="0"/>
                <a:ea typeface="Tahoma" pitchFamily="34" charset="0"/>
                <a:cs typeface="Tahoma" pitchFamily="34" charset="0"/>
              </a:rPr>
              <a:t>Coursebook Dersi Materyalleri</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Picture 2" descr="C:\Users\Curriculum Office\Desktop\im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2587025"/>
            <a:ext cx="2448272" cy="28089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Curriculum Office\Desktop\img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2564904"/>
            <a:ext cx="2427058" cy="28089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Curriculum Office\Desktop\img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1132" y="2587025"/>
            <a:ext cx="2408561" cy="28089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3" y="5661248"/>
            <a:ext cx="2448272" cy="646331"/>
          </a:xfrm>
          <a:prstGeom prst="rect">
            <a:avLst/>
          </a:prstGeom>
          <a:noFill/>
        </p:spPr>
        <p:txBody>
          <a:bodyPr wrap="square" rtlCol="0">
            <a:spAutoFit/>
          </a:bodyPr>
          <a:lstStyle/>
          <a:p>
            <a:pPr algn="ctr"/>
            <a:r>
              <a:rPr lang="tr-T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Language Leader Elementary</a:t>
            </a:r>
            <a:endParaRPr lang="en-US"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3356502" y="5661248"/>
            <a:ext cx="2448272" cy="646331"/>
          </a:xfrm>
          <a:prstGeom prst="rect">
            <a:avLst/>
          </a:prstGeom>
          <a:noFill/>
        </p:spPr>
        <p:txBody>
          <a:bodyPr wrap="square" rtlCol="0">
            <a:spAutoFit/>
          </a:bodyPr>
          <a:lstStyle/>
          <a:p>
            <a:pPr algn="ctr"/>
            <a:r>
              <a:rPr lang="tr-T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Language Leader Pre-Intermediate</a:t>
            </a:r>
            <a:endParaRPr lang="en-US"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6481421" y="5661248"/>
            <a:ext cx="2448272" cy="646331"/>
          </a:xfrm>
          <a:prstGeom prst="rect">
            <a:avLst/>
          </a:prstGeom>
          <a:noFill/>
        </p:spPr>
        <p:txBody>
          <a:bodyPr wrap="square" rtlCol="0">
            <a:spAutoFit/>
          </a:bodyPr>
          <a:lstStyle/>
          <a:p>
            <a:pPr algn="ctr"/>
            <a:r>
              <a:rPr lang="tr-T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Language Leader Intermediate</a:t>
            </a:r>
            <a:endParaRPr lang="en-US"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5" name="Picture 2" descr="http://www.yildiz.edu.tr/images/images/logo500.gif"/>
          <p:cNvPicPr>
            <a:picLocks noChangeAspect="1" noChangeArrowheads="1"/>
          </p:cNvPicPr>
          <p:nvPr/>
        </p:nvPicPr>
        <p:blipFill>
          <a:blip r:embed="rId2"/>
          <a:srcRect/>
          <a:stretch>
            <a:fillRect/>
          </a:stretch>
        </p:blipFill>
        <p:spPr bwMode="auto">
          <a:xfrm>
            <a:off x="8001024" y="0"/>
            <a:ext cx="928669" cy="928670"/>
          </a:xfrm>
          <a:prstGeom prst="rect">
            <a:avLst/>
          </a:prstGeom>
          <a:noFill/>
        </p:spPr>
      </p:pic>
      <p:sp>
        <p:nvSpPr>
          <p:cNvPr id="4" name="Rectangle 3"/>
          <p:cNvSpPr/>
          <p:nvPr/>
        </p:nvSpPr>
        <p:spPr>
          <a:xfrm>
            <a:off x="739557" y="949605"/>
            <a:ext cx="7938391" cy="707886"/>
          </a:xfrm>
          <a:prstGeom prst="rect">
            <a:avLst/>
          </a:prstGeom>
          <a:noFill/>
        </p:spPr>
        <p:txBody>
          <a:bodyPr wrap="none" lIns="91440" tIns="45720" rIns="91440" bIns="45720">
            <a:spAutoFit/>
          </a:bodyPr>
          <a:lstStyle/>
          <a:p>
            <a:pPr algn="ctr"/>
            <a:r>
              <a:rPr lang="tr-TR"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itchFamily="34" charset="0"/>
                <a:ea typeface="Tahoma" pitchFamily="34" charset="0"/>
                <a:cs typeface="Tahoma" pitchFamily="34" charset="0"/>
              </a:rPr>
              <a:t>Coursebook Dersi Materyalleri</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Metin Yer Tutucusu 4"/>
          <p:cNvSpPr>
            <a:spLocks noGrp="1"/>
          </p:cNvSpPr>
          <p:nvPr>
            <p:ph idx="1"/>
          </p:nvPr>
        </p:nvSpPr>
        <p:spPr>
          <a:xfrm>
            <a:off x="251520" y="1772816"/>
            <a:ext cx="3639348" cy="637242"/>
          </a:xfrm>
        </p:spPr>
        <p:txBody>
          <a:bodyPr>
            <a:normAutofit/>
          </a:bodyPr>
          <a:lstStyle/>
          <a:p>
            <a:pPr marL="342900" indent="-342900" algn="ctr">
              <a:buClr>
                <a:schemeClr val="accent6">
                  <a:lumMod val="50000"/>
                </a:schemeClr>
              </a:buClr>
              <a:buFont typeface="Arial" panose="020B0604020202020204" pitchFamily="34" charset="0"/>
              <a:buChar char="•"/>
            </a:pPr>
            <a:r>
              <a:rPr lang="tr-TR" sz="2200" b="1" u="sng" dirty="0" smtClean="0">
                <a:solidFill>
                  <a:schemeClr val="accent6">
                    <a:lumMod val="50000"/>
                  </a:schemeClr>
                </a:solidFill>
                <a:latin typeface="Tahoma" pitchFamily="34" charset="0"/>
                <a:ea typeface="Tahoma" pitchFamily="34" charset="0"/>
                <a:cs typeface="Tahoma" pitchFamily="34" charset="0"/>
              </a:rPr>
              <a:t>A sınıfları için:</a:t>
            </a:r>
            <a:endParaRPr lang="tr-TR" sz="2200" b="1" dirty="0" smtClean="0">
              <a:solidFill>
                <a:schemeClr val="accent6">
                  <a:lumMod val="50000"/>
                </a:schemeClr>
              </a:solidFill>
              <a:latin typeface="Tahoma" pitchFamily="34" charset="0"/>
              <a:ea typeface="Tahoma" pitchFamily="34" charset="0"/>
              <a:cs typeface="Tahoma" pitchFamily="34" charset="0"/>
            </a:endParaRPr>
          </a:p>
          <a:p>
            <a:pPr marL="109728" indent="0">
              <a:buNone/>
            </a:pPr>
            <a:endParaRPr lang="tr-TR" dirty="0" smtClean="0"/>
          </a:p>
          <a:p>
            <a:pPr>
              <a:buNone/>
            </a:pPr>
            <a:endParaRPr lang="tr-TR" dirty="0"/>
          </a:p>
        </p:txBody>
      </p:sp>
      <p:pic>
        <p:nvPicPr>
          <p:cNvPr id="7" name="Picture 3" descr="C:\Users\Curriculum Office\Desktop\img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603085"/>
            <a:ext cx="2427058" cy="28089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Curriculum Office\Desktop\img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2602214"/>
            <a:ext cx="2408561" cy="280895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03648" y="5661248"/>
            <a:ext cx="2448272" cy="646331"/>
          </a:xfrm>
          <a:prstGeom prst="rect">
            <a:avLst/>
          </a:prstGeom>
          <a:noFill/>
        </p:spPr>
        <p:txBody>
          <a:bodyPr wrap="square" rtlCol="0">
            <a:spAutoFit/>
          </a:bodyPr>
          <a:lstStyle/>
          <a:p>
            <a:pPr algn="ctr"/>
            <a:r>
              <a:rPr lang="tr-T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Language Leader Pre-Intermediate</a:t>
            </a:r>
            <a:endParaRPr lang="en-US"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5148064" y="5661247"/>
            <a:ext cx="2448272" cy="646331"/>
          </a:xfrm>
          <a:prstGeom prst="rect">
            <a:avLst/>
          </a:prstGeom>
          <a:noFill/>
        </p:spPr>
        <p:txBody>
          <a:bodyPr wrap="square" rtlCol="0">
            <a:spAutoFit/>
          </a:bodyPr>
          <a:lstStyle/>
          <a:p>
            <a:pPr algn="ctr"/>
            <a:r>
              <a:rPr lang="tr-T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Language Leader Intermediate</a:t>
            </a:r>
            <a:endParaRPr lang="en-US"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yildiz.edu.tr/images/images/logo500.gif"/>
          <p:cNvPicPr>
            <a:picLocks noChangeAspect="1" noChangeArrowheads="1"/>
          </p:cNvPicPr>
          <p:nvPr/>
        </p:nvPicPr>
        <p:blipFill>
          <a:blip r:embed="rId2"/>
          <a:srcRect/>
          <a:stretch>
            <a:fillRect/>
          </a:stretch>
        </p:blipFill>
        <p:spPr bwMode="auto">
          <a:xfrm>
            <a:off x="8001024" y="0"/>
            <a:ext cx="928669" cy="928670"/>
          </a:xfrm>
          <a:prstGeom prst="rect">
            <a:avLst/>
          </a:prstGeom>
          <a:noFill/>
        </p:spPr>
      </p:pic>
      <p:sp>
        <p:nvSpPr>
          <p:cNvPr id="3" name="Rectangle 2"/>
          <p:cNvSpPr/>
          <p:nvPr/>
        </p:nvSpPr>
        <p:spPr>
          <a:xfrm>
            <a:off x="1039622" y="1052736"/>
            <a:ext cx="7064755" cy="707886"/>
          </a:xfrm>
          <a:prstGeom prst="rect">
            <a:avLst/>
          </a:prstGeom>
          <a:noFill/>
        </p:spPr>
        <p:txBody>
          <a:bodyPr wrap="none" lIns="91440" tIns="45720" rIns="91440" bIns="45720">
            <a:spAutoFit/>
          </a:bodyPr>
          <a:lstStyle/>
          <a:p>
            <a:pPr algn="ctr"/>
            <a:r>
              <a:rPr lang="tr-T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itchFamily="34" charset="0"/>
                <a:ea typeface="Tahoma" pitchFamily="34" charset="0"/>
                <a:cs typeface="Tahoma" pitchFamily="34" charset="0"/>
              </a:rPr>
              <a:t>HAFTALIK </a:t>
            </a:r>
            <a:r>
              <a:rPr lang="tr-TR"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itchFamily="34" charset="0"/>
                <a:ea typeface="Tahoma" pitchFamily="34" charset="0"/>
                <a:cs typeface="Tahoma" pitchFamily="34" charset="0"/>
              </a:rPr>
              <a:t>DERS SAATLERİ</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Oval 7"/>
          <p:cNvSpPr/>
          <p:nvPr/>
        </p:nvSpPr>
        <p:spPr>
          <a:xfrm>
            <a:off x="2915816" y="2348880"/>
            <a:ext cx="2808312"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Tahoma" panose="020B0604030504040204" pitchFamily="34" charset="0"/>
                <a:ea typeface="Tahoma" panose="020B0604030504040204" pitchFamily="34" charset="0"/>
                <a:cs typeface="Tahoma" panose="020B0604030504040204" pitchFamily="34" charset="0"/>
              </a:rPr>
              <a:t>A KURU</a:t>
            </a:r>
          </a:p>
          <a:p>
            <a:pPr algn="ctr"/>
            <a:r>
              <a:rPr lang="tr-TR" b="1" dirty="0" smtClean="0">
                <a:latin typeface="Tahoma" panose="020B0604030504040204" pitchFamily="34" charset="0"/>
                <a:ea typeface="Tahoma" panose="020B0604030504040204" pitchFamily="34" charset="0"/>
                <a:cs typeface="Tahoma" panose="020B0604030504040204" pitchFamily="34" charset="0"/>
              </a:rPr>
              <a:t>8 SAAT</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9" name="Oval 8"/>
          <p:cNvSpPr/>
          <p:nvPr/>
        </p:nvSpPr>
        <p:spPr>
          <a:xfrm>
            <a:off x="547936" y="4077072"/>
            <a:ext cx="2808312"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latin typeface="Tahoma" panose="020B0604030504040204" pitchFamily="34" charset="0"/>
                <a:ea typeface="Tahoma" panose="020B0604030504040204" pitchFamily="34" charset="0"/>
                <a:cs typeface="Tahoma" panose="020B0604030504040204" pitchFamily="34" charset="0"/>
              </a:rPr>
              <a:t>B</a:t>
            </a:r>
            <a:r>
              <a:rPr lang="tr-TR" b="1" dirty="0" smtClean="0">
                <a:latin typeface="Tahoma" panose="020B0604030504040204" pitchFamily="34" charset="0"/>
                <a:ea typeface="Tahoma" panose="020B0604030504040204" pitchFamily="34" charset="0"/>
                <a:cs typeface="Tahoma" panose="020B0604030504040204" pitchFamily="34" charset="0"/>
              </a:rPr>
              <a:t> KURU</a:t>
            </a:r>
          </a:p>
          <a:p>
            <a:pPr algn="ctr"/>
            <a:r>
              <a:rPr lang="tr-TR" b="1" dirty="0" smtClean="0">
                <a:latin typeface="Tahoma" panose="020B0604030504040204" pitchFamily="34" charset="0"/>
                <a:ea typeface="Tahoma" panose="020B0604030504040204" pitchFamily="34" charset="0"/>
                <a:cs typeface="Tahoma" panose="020B0604030504040204" pitchFamily="34" charset="0"/>
              </a:rPr>
              <a:t>13 SAAT</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10" name="Oval 9"/>
          <p:cNvSpPr/>
          <p:nvPr/>
        </p:nvSpPr>
        <p:spPr>
          <a:xfrm>
            <a:off x="5195480" y="4077072"/>
            <a:ext cx="2808312"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latin typeface="Tahoma" panose="020B0604030504040204" pitchFamily="34" charset="0"/>
                <a:ea typeface="Tahoma" panose="020B0604030504040204" pitchFamily="34" charset="0"/>
                <a:cs typeface="Tahoma" panose="020B0604030504040204" pitchFamily="34" charset="0"/>
              </a:rPr>
              <a:t>C</a:t>
            </a:r>
            <a:r>
              <a:rPr lang="tr-TR" b="1" dirty="0" smtClean="0">
                <a:latin typeface="Tahoma" panose="020B0604030504040204" pitchFamily="34" charset="0"/>
                <a:ea typeface="Tahoma" panose="020B0604030504040204" pitchFamily="34" charset="0"/>
                <a:cs typeface="Tahoma" panose="020B0604030504040204" pitchFamily="34" charset="0"/>
              </a:rPr>
              <a:t> KURU</a:t>
            </a:r>
          </a:p>
          <a:p>
            <a:pPr algn="ctr"/>
            <a:r>
              <a:rPr lang="tr-TR" b="1" dirty="0" smtClean="0">
                <a:latin typeface="Tahoma" panose="020B0604030504040204" pitchFamily="34" charset="0"/>
                <a:ea typeface="Tahoma" panose="020B0604030504040204" pitchFamily="34" charset="0"/>
                <a:cs typeface="Tahoma" panose="020B0604030504040204" pitchFamily="34" charset="0"/>
              </a:rPr>
              <a:t>13 SAAT</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yildiz.edu.tr/images/images/logo500.gif"/>
          <p:cNvPicPr>
            <a:picLocks noChangeAspect="1" noChangeArrowheads="1"/>
          </p:cNvPicPr>
          <p:nvPr/>
        </p:nvPicPr>
        <p:blipFill>
          <a:blip r:embed="rId2"/>
          <a:srcRect/>
          <a:stretch>
            <a:fillRect/>
          </a:stretch>
        </p:blipFill>
        <p:spPr bwMode="auto">
          <a:xfrm>
            <a:off x="6444208" y="692696"/>
            <a:ext cx="2214577" cy="2214578"/>
          </a:xfrm>
          <a:prstGeom prst="rect">
            <a:avLst/>
          </a:prstGeom>
          <a:noFill/>
        </p:spPr>
      </p:pic>
      <p:sp>
        <p:nvSpPr>
          <p:cNvPr id="5" name="Rectangle 4"/>
          <p:cNvSpPr/>
          <p:nvPr/>
        </p:nvSpPr>
        <p:spPr>
          <a:xfrm>
            <a:off x="1115615" y="707097"/>
            <a:ext cx="2916183" cy="923330"/>
          </a:xfrm>
          <a:prstGeom prst="rect">
            <a:avLst/>
          </a:prstGeom>
          <a:noFill/>
        </p:spPr>
        <p:txBody>
          <a:bodyPr wrap="none" lIns="91440" tIns="45720" rIns="91440" bIns="45720">
            <a:spAutoFit/>
          </a:bodyPr>
          <a:lstStyle/>
          <a:p>
            <a:pPr algn="ct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İÇERİK</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extBox 7"/>
          <p:cNvSpPr txBox="1"/>
          <p:nvPr/>
        </p:nvSpPr>
        <p:spPr>
          <a:xfrm>
            <a:off x="0" y="1799985"/>
            <a:ext cx="6732240" cy="2516073"/>
          </a:xfrm>
          <a:prstGeom prst="rect">
            <a:avLst/>
          </a:prstGeom>
          <a:noFill/>
        </p:spPr>
        <p:txBody>
          <a:bodyPr wrap="square" rtlCol="0">
            <a:spAutoFit/>
          </a:bodyPr>
          <a:lstStyle/>
          <a:p>
            <a:r>
              <a:rPr lang="tr-TR" sz="2500" b="1" u="sng" dirty="0" smtClean="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HAZIRLIK PROGRAMININ TANITIMI:</a:t>
            </a:r>
          </a:p>
          <a:p>
            <a:pPr marL="285750" indent="-285750">
              <a:buFont typeface="Arial" panose="020B0604020202020204" pitchFamily="34" charset="0"/>
              <a:buChar char="•"/>
            </a:pPr>
            <a:endParaRPr lang="tr-TR" sz="28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q"/>
            </a:pPr>
            <a:r>
              <a:rPr lang="tr-TR" sz="28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 </a:t>
            </a:r>
            <a:r>
              <a:rPr lang="tr-TR" sz="2800" b="1" dirty="0" smtClean="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Kurlar</a:t>
            </a:r>
          </a:p>
          <a:p>
            <a:endParaRPr lang="tr-TR" sz="1050" b="1" dirty="0" smtClean="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q"/>
            </a:pPr>
            <a:r>
              <a:rPr lang="tr-TR" sz="2800" b="1" dirty="0" smtClean="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 Ders Materyalleri</a:t>
            </a:r>
          </a:p>
          <a:p>
            <a:endParaRPr lang="tr-TR" sz="1000" b="1" dirty="0" smtClean="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q"/>
            </a:pPr>
            <a:r>
              <a:rPr lang="tr-TR" sz="2800" b="1" dirty="0" smtClean="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 Kurallar</a:t>
            </a:r>
            <a:endParaRPr lang="en-US" sz="28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C:\Users\UGUR\Desktop\ytu-davutpasa-kampusu-365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16058"/>
            <a:ext cx="9144000" cy="2541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171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yildiz.edu.tr/images/images/logo500.gif"/>
          <p:cNvPicPr>
            <a:picLocks noChangeAspect="1" noChangeArrowheads="1"/>
          </p:cNvPicPr>
          <p:nvPr/>
        </p:nvPicPr>
        <p:blipFill>
          <a:blip r:embed="rId2"/>
          <a:srcRect/>
          <a:stretch>
            <a:fillRect/>
          </a:stretch>
        </p:blipFill>
        <p:spPr bwMode="auto">
          <a:xfrm>
            <a:off x="8001024" y="0"/>
            <a:ext cx="928669" cy="928670"/>
          </a:xfrm>
          <a:prstGeom prst="rect">
            <a:avLst/>
          </a:prstGeom>
          <a:noFill/>
        </p:spPr>
      </p:pic>
      <p:sp>
        <p:nvSpPr>
          <p:cNvPr id="5" name="Rectangle 4"/>
          <p:cNvSpPr/>
          <p:nvPr/>
        </p:nvSpPr>
        <p:spPr>
          <a:xfrm>
            <a:off x="3006732" y="1273249"/>
            <a:ext cx="2610010" cy="707886"/>
          </a:xfrm>
          <a:prstGeom prst="rect">
            <a:avLst/>
          </a:prstGeom>
          <a:noFill/>
        </p:spPr>
        <p:txBody>
          <a:bodyPr wrap="none" lIns="91440" tIns="45720" rIns="91440" bIns="45720">
            <a:spAutoFit/>
          </a:bodyPr>
          <a:lstStyle/>
          <a:p>
            <a:pPr algn="ctr"/>
            <a:r>
              <a:rPr lang="tr-TR"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itchFamily="34" charset="0"/>
                <a:ea typeface="Tahoma" pitchFamily="34" charset="0"/>
                <a:cs typeface="Tahoma" pitchFamily="34" charset="0"/>
              </a:rPr>
              <a:t>ÖDEVLER</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extBox 7"/>
          <p:cNvSpPr txBox="1"/>
          <p:nvPr/>
        </p:nvSpPr>
        <p:spPr>
          <a:xfrm>
            <a:off x="177239" y="2492896"/>
            <a:ext cx="8750181" cy="2554545"/>
          </a:xfrm>
          <a:prstGeom prst="rect">
            <a:avLst/>
          </a:prstGeom>
          <a:noFill/>
        </p:spPr>
        <p:txBody>
          <a:bodyPr wrap="square" rtlCol="0">
            <a:spAutoFit/>
          </a:bodyPr>
          <a:lstStyle/>
          <a:p>
            <a:pPr marL="285750" indent="-285750" algn="just">
              <a:buFont typeface="Arial" panose="020B0604020202020204" pitchFamily="34" charset="0"/>
              <a:buChar char="•"/>
            </a:pP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Öğrenciler haftalık olarak verilen Worksheet materyalinden sorumludurlar. Worksheet materyali ödev olarak verilir ve derste öğretmenle birlikte cevaplanacağı ders saatinde hazır bulundurulur. </a:t>
            </a:r>
          </a:p>
          <a:p>
            <a:pPr marL="285750" indent="-285750" algn="just">
              <a:buFont typeface="Arial" panose="020B0604020202020204" pitchFamily="34" charset="0"/>
              <a:buChar char="•"/>
            </a:pPr>
            <a:endParaRPr lang="tr-TR"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Language Leader kitabının basılı olarak workbook kitabı mevcut olmayıp öğrencilerin coursebook kitaplarında bulunan kod numarası ile online olarak kullanımlarına sunulmaktadır.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47664" y="928670"/>
            <a:ext cx="6252032" cy="1323439"/>
          </a:xfrm>
          <a:prstGeom prst="rect">
            <a:avLst/>
          </a:prstGeom>
          <a:noFill/>
        </p:spPr>
        <p:txBody>
          <a:bodyPr wrap="none" lIns="91440" tIns="45720" rIns="91440" bIns="45720">
            <a:spAutoFit/>
          </a:bodyPr>
          <a:lstStyle/>
          <a:p>
            <a:pPr algn="ctr"/>
            <a:r>
              <a:rPr lang="tr-T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COURSEBOOK </a:t>
            </a:r>
            <a:r>
              <a:rPr lang="tr-TR"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DERSİ </a:t>
            </a:r>
          </a:p>
          <a:p>
            <a:pPr algn="ctr"/>
            <a:r>
              <a:rPr lang="tr-TR"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NOT HESAPLAMASI</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Picture 2" descr="http://www.yildiz.edu.tr/images/images/logo500.gif"/>
          <p:cNvPicPr>
            <a:picLocks noChangeAspect="1" noChangeArrowheads="1"/>
          </p:cNvPicPr>
          <p:nvPr/>
        </p:nvPicPr>
        <p:blipFill>
          <a:blip r:embed="rId2"/>
          <a:srcRect/>
          <a:stretch>
            <a:fillRect/>
          </a:stretch>
        </p:blipFill>
        <p:spPr bwMode="auto">
          <a:xfrm>
            <a:off x="8001024" y="0"/>
            <a:ext cx="928669" cy="928670"/>
          </a:xfrm>
          <a:prstGeom prst="rect">
            <a:avLst/>
          </a:prstGeom>
          <a:noFill/>
        </p:spPr>
      </p:pic>
      <p:sp>
        <p:nvSpPr>
          <p:cNvPr id="7" name="TextBox 6"/>
          <p:cNvSpPr txBox="1"/>
          <p:nvPr/>
        </p:nvSpPr>
        <p:spPr>
          <a:xfrm>
            <a:off x="107504" y="2708920"/>
            <a:ext cx="8712968" cy="3170099"/>
          </a:xfrm>
          <a:prstGeom prst="rect">
            <a:avLst/>
          </a:prstGeom>
          <a:noFill/>
        </p:spPr>
        <p:txBody>
          <a:bodyPr wrap="square" rtlCol="0">
            <a:spAutoFit/>
          </a:bodyPr>
          <a:lstStyle/>
          <a:p>
            <a:pPr marL="285750" indent="-285750" algn="just">
              <a:buFont typeface="Wingdings" panose="05000000000000000000" pitchFamily="2" charset="2"/>
              <a:buChar char="q"/>
            </a:pP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Coursebook, hazırlık öğretiminiz boyunca bütün dil becerilerini (Grammar, Vocabulary, Reading, Listening, Speaking, Writing) birarada öğrenebileceğiniz bir ders olacaktır. </a:t>
            </a:r>
            <a:r>
              <a:rPr lang="tr-TR" sz="20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Dolayısıyla, gerek kısa sınavlarda (Quizes), gerekse yarıyıl içi sınavlarda (</a:t>
            </a:r>
            <a:r>
              <a:rPr lang="tr-TR" sz="2000" b="1"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Midterms</a:t>
            </a:r>
            <a:r>
              <a:rPr lang="tr-TR" sz="20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tr-TR" sz="20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Coursebook dersinde öğrendiklerinizin katkısı büyük olacaktır. </a:t>
            </a:r>
          </a:p>
          <a:p>
            <a:pPr marL="285750" indent="-285750" algn="just">
              <a:buFont typeface="Wingdings" panose="05000000000000000000" pitchFamily="2" charset="2"/>
              <a:buChar char="q"/>
            </a:pPr>
            <a:endParaRPr lang="tr-TR"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q"/>
            </a:pP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Coursebook dersinde </a:t>
            </a:r>
            <a:r>
              <a:rPr lang="tr-TR"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ödev (homework) </a:t>
            </a: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ve </a:t>
            </a:r>
            <a:r>
              <a:rPr lang="tr-TR"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derse katılma (participation)</a:t>
            </a: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için alacağınız not, dönem içi notunuzun </a:t>
            </a:r>
            <a:r>
              <a:rPr lang="tr-TR"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%5’ini </a:t>
            </a: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oluşturmaktadır. </a:t>
            </a:r>
            <a:endParaRPr lang="en-US"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68382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yildiz.edu.tr/images/images/logo500.gif"/>
          <p:cNvPicPr>
            <a:picLocks noChangeAspect="1" noChangeArrowheads="1"/>
          </p:cNvPicPr>
          <p:nvPr/>
        </p:nvPicPr>
        <p:blipFill>
          <a:blip r:embed="rId2"/>
          <a:srcRect/>
          <a:stretch>
            <a:fillRect/>
          </a:stretch>
        </p:blipFill>
        <p:spPr bwMode="auto">
          <a:xfrm>
            <a:off x="8001024" y="0"/>
            <a:ext cx="928669" cy="928670"/>
          </a:xfrm>
          <a:prstGeom prst="rect">
            <a:avLst/>
          </a:prstGeom>
          <a:noFill/>
        </p:spPr>
      </p:pic>
      <p:sp>
        <p:nvSpPr>
          <p:cNvPr id="5" name="Rectangle 4"/>
          <p:cNvSpPr/>
          <p:nvPr/>
        </p:nvSpPr>
        <p:spPr>
          <a:xfrm>
            <a:off x="584200" y="928670"/>
            <a:ext cx="7416824" cy="1015663"/>
          </a:xfrm>
          <a:prstGeom prst="rect">
            <a:avLst/>
          </a:prstGeom>
          <a:noFill/>
        </p:spPr>
        <p:txBody>
          <a:bodyPr wrap="square" lIns="91440" tIns="45720" rIns="91440" bIns="45720">
            <a:spAutoFit/>
          </a:bodyPr>
          <a:lstStyle/>
          <a:p>
            <a:pPr algn="ctr"/>
            <a:r>
              <a:rPr lang="tr-TR" sz="3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itchFamily="34" charset="0"/>
                <a:ea typeface="Tahoma" pitchFamily="34" charset="0"/>
                <a:cs typeface="Tahoma" pitchFamily="34" charset="0"/>
              </a:rPr>
              <a:t>Coursebook Dersinde Başarılı Olmak için Yapılabilecekler                                                                                                                       </a:t>
            </a:r>
            <a:endParaRPr lang="en-US" sz="3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extBox 7"/>
          <p:cNvSpPr txBox="1"/>
          <p:nvPr/>
        </p:nvSpPr>
        <p:spPr>
          <a:xfrm>
            <a:off x="169248" y="2636912"/>
            <a:ext cx="8856984" cy="3139321"/>
          </a:xfrm>
          <a:prstGeom prst="rect">
            <a:avLst/>
          </a:prstGeom>
          <a:noFill/>
        </p:spPr>
        <p:txBody>
          <a:bodyPr wrap="square" rtlCol="0">
            <a:spAutoFit/>
          </a:bodyPr>
          <a:lstStyle/>
          <a:p>
            <a:pPr marL="285750" indent="-285750" algn="just">
              <a:buFont typeface="Arial" panose="020B0604020202020204" pitchFamily="34" charset="0"/>
              <a:buChar char="•"/>
            </a:pPr>
            <a:r>
              <a:rPr lang="tr-TR" sz="2000" b="1" dirty="0">
                <a:solidFill>
                  <a:schemeClr val="accent6">
                    <a:lumMod val="50000"/>
                  </a:schemeClr>
                </a:solidFill>
                <a:latin typeface="Tahoma" pitchFamily="34" charset="0"/>
                <a:ea typeface="Tahoma" pitchFamily="34" charset="0"/>
                <a:cs typeface="Tahoma" pitchFamily="34" charset="0"/>
                <a:sym typeface="Wingdings" pitchFamily="2" charset="2"/>
              </a:rPr>
              <a:t>Yaptığımız alıştırmalardaki hataları kontrol etmek, düzeltmek ve hala hatalarımız varsa pratik yapmaya devam etmek. </a:t>
            </a:r>
            <a:r>
              <a:rPr lang="tr-TR" sz="2000" b="1" dirty="0" smtClean="0">
                <a:solidFill>
                  <a:schemeClr val="accent6">
                    <a:lumMod val="50000"/>
                  </a:schemeClr>
                </a:solidFill>
                <a:latin typeface="Tahoma" pitchFamily="34" charset="0"/>
                <a:ea typeface="Tahoma" pitchFamily="34" charset="0"/>
                <a:cs typeface="Tahoma" pitchFamily="34" charset="0"/>
                <a:sym typeface="Wingdings" pitchFamily="2" charset="2"/>
              </a:rPr>
              <a:t>          (</a:t>
            </a:r>
            <a:r>
              <a:rPr lang="tr-TR" sz="2000" b="1" dirty="0">
                <a:solidFill>
                  <a:schemeClr val="accent6">
                    <a:lumMod val="50000"/>
                  </a:schemeClr>
                </a:solidFill>
                <a:latin typeface="Tahoma" pitchFamily="34" charset="0"/>
                <a:ea typeface="Tahoma" pitchFamily="34" charset="0"/>
                <a:cs typeface="Tahoma" pitchFamily="34" charset="0"/>
                <a:sym typeface="Wingdings" pitchFamily="2" charset="2"/>
              </a:rPr>
              <a:t>Practice+ Revision (Tekrar) + Practice</a:t>
            </a:r>
            <a:r>
              <a:rPr lang="tr-TR" sz="2000" b="1" dirty="0" smtClean="0">
                <a:solidFill>
                  <a:schemeClr val="accent6">
                    <a:lumMod val="50000"/>
                  </a:schemeClr>
                </a:solidFill>
                <a:latin typeface="Tahoma" pitchFamily="34" charset="0"/>
                <a:ea typeface="Tahoma" pitchFamily="34" charset="0"/>
                <a:cs typeface="Tahoma" pitchFamily="34" charset="0"/>
                <a:sym typeface="Wingdings" pitchFamily="2" charset="2"/>
              </a:rPr>
              <a:t>)</a:t>
            </a:r>
          </a:p>
          <a:p>
            <a:pPr marL="285750" indent="-285750" algn="just">
              <a:buFont typeface="Arial" panose="020B0604020202020204" pitchFamily="34" charset="0"/>
              <a:buChar char="•"/>
            </a:pPr>
            <a:endParaRPr lang="tr-TR" sz="2000" b="1" dirty="0">
              <a:solidFill>
                <a:schemeClr val="accent6">
                  <a:lumMod val="50000"/>
                </a:schemeClr>
              </a:solidFill>
              <a:latin typeface="Tahoma" pitchFamily="34" charset="0"/>
              <a:ea typeface="Tahoma" pitchFamily="34" charset="0"/>
              <a:cs typeface="Tahoma" pitchFamily="34" charset="0"/>
              <a:sym typeface="Wingdings" pitchFamily="2" charset="2"/>
            </a:endParaRPr>
          </a:p>
          <a:p>
            <a:pPr marL="285750" indent="-285750" algn="just">
              <a:buFont typeface="Arial" panose="020B0604020202020204" pitchFamily="34" charset="0"/>
              <a:buChar char="•"/>
            </a:pPr>
            <a:r>
              <a:rPr lang="tr-TR" sz="2000" b="1" dirty="0">
                <a:solidFill>
                  <a:schemeClr val="accent6">
                    <a:lumMod val="50000"/>
                  </a:schemeClr>
                </a:solidFill>
                <a:latin typeface="Tahoma" pitchFamily="34" charset="0"/>
                <a:ea typeface="Tahoma" pitchFamily="34" charset="0"/>
                <a:cs typeface="Tahoma" pitchFamily="34" charset="0"/>
                <a:sym typeface="Wingdings" pitchFamily="2" charset="2"/>
              </a:rPr>
              <a:t>Düzenli olarak kelime defteri tutmak. </a:t>
            </a:r>
          </a:p>
          <a:p>
            <a:pPr marL="285750" indent="-285750" algn="just">
              <a:buFont typeface="Arial" panose="020B0604020202020204" pitchFamily="34" charset="0"/>
              <a:buChar char="•"/>
            </a:pPr>
            <a:endParaRPr lang="tr-TR" sz="2000" b="1" dirty="0" smtClean="0">
              <a:solidFill>
                <a:schemeClr val="accent6">
                  <a:lumMod val="50000"/>
                </a:schemeClr>
              </a:solidFill>
              <a:latin typeface="Tahoma" pitchFamily="34" charset="0"/>
              <a:ea typeface="Tahoma" pitchFamily="34" charset="0"/>
              <a:cs typeface="Tahoma" pitchFamily="34" charset="0"/>
              <a:sym typeface="Wingdings" pitchFamily="2" charset="2"/>
            </a:endParaRPr>
          </a:p>
          <a:p>
            <a:pPr marL="285750" indent="-285750" algn="just">
              <a:buFont typeface="Arial" panose="020B0604020202020204" pitchFamily="34" charset="0"/>
              <a:buChar char="•"/>
            </a:pPr>
            <a:r>
              <a:rPr lang="tr-TR" sz="2000" b="1" dirty="0">
                <a:solidFill>
                  <a:schemeClr val="accent6">
                    <a:lumMod val="50000"/>
                  </a:schemeClr>
                </a:solidFill>
                <a:latin typeface="Tahoma" pitchFamily="34" charset="0"/>
                <a:ea typeface="Tahoma" pitchFamily="34" charset="0"/>
                <a:cs typeface="Tahoma" pitchFamily="34" charset="0"/>
                <a:sym typeface="Wingdings" pitchFamily="2" charset="2"/>
              </a:rPr>
              <a:t>Ders dışında da İngilizce’yi kullanmak. Örneğin İngilizce kitap okumak, haberleri İngilizce takip etmek, arkadaşlarımızla ve öğretmenimizle ders dışında da İngilizce konuşmak. </a:t>
            </a:r>
          </a:p>
          <a:p>
            <a:endParaRPr lang="en-US"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yildiz.edu.tr/images/images/logo500.gif"/>
          <p:cNvPicPr>
            <a:picLocks noChangeAspect="1" noChangeArrowheads="1"/>
          </p:cNvPicPr>
          <p:nvPr/>
        </p:nvPicPr>
        <p:blipFill>
          <a:blip r:embed="rId2"/>
          <a:srcRect/>
          <a:stretch>
            <a:fillRect/>
          </a:stretch>
        </p:blipFill>
        <p:spPr bwMode="auto">
          <a:xfrm>
            <a:off x="8001024" y="0"/>
            <a:ext cx="928669" cy="928670"/>
          </a:xfrm>
          <a:prstGeom prst="rect">
            <a:avLst/>
          </a:prstGeom>
          <a:noFill/>
        </p:spPr>
      </p:pic>
      <p:sp>
        <p:nvSpPr>
          <p:cNvPr id="5" name="Rectangle 4"/>
          <p:cNvSpPr/>
          <p:nvPr/>
        </p:nvSpPr>
        <p:spPr>
          <a:xfrm>
            <a:off x="584200" y="1124744"/>
            <a:ext cx="7416824" cy="553998"/>
          </a:xfrm>
          <a:prstGeom prst="rect">
            <a:avLst/>
          </a:prstGeom>
          <a:noFill/>
        </p:spPr>
        <p:txBody>
          <a:bodyPr wrap="square" lIns="91440" tIns="45720" rIns="91440" bIns="45720">
            <a:spAutoFit/>
          </a:bodyPr>
          <a:lstStyle/>
          <a:p>
            <a:pPr algn="ctr"/>
            <a:r>
              <a:rPr lang="tr-TR" sz="3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itchFamily="34" charset="0"/>
                <a:ea typeface="Tahoma" pitchFamily="34" charset="0"/>
                <a:cs typeface="Tahoma" pitchFamily="34" charset="0"/>
              </a:rPr>
              <a:t>KOORDİNASYON</a:t>
            </a:r>
            <a:endParaRPr lang="en-US" sz="3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TextBox 1"/>
          <p:cNvSpPr txBox="1"/>
          <p:nvPr/>
        </p:nvSpPr>
        <p:spPr>
          <a:xfrm>
            <a:off x="179512" y="2564904"/>
            <a:ext cx="8750181" cy="3477875"/>
          </a:xfrm>
          <a:prstGeom prst="rect">
            <a:avLst/>
          </a:prstGeom>
          <a:noFill/>
        </p:spPr>
        <p:txBody>
          <a:bodyPr wrap="square" rtlCol="0">
            <a:spAutoFit/>
          </a:bodyPr>
          <a:lstStyle/>
          <a:p>
            <a:pPr marL="285750" indent="-285750" algn="just">
              <a:buFont typeface="Arial" panose="020B0604020202020204" pitchFamily="34" charset="0"/>
              <a:buChar char="•"/>
            </a:pP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Coursebook dersi </a:t>
            </a:r>
            <a:r>
              <a:rPr lang="tr-TR"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ile ilgili bütün sorularınız için </a:t>
            </a: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öncelikle coursebook dersi </a:t>
            </a:r>
            <a:r>
              <a:rPr lang="tr-TR"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öğretmenini ziyaret edebilirsiniz. </a:t>
            </a:r>
          </a:p>
          <a:p>
            <a:pPr marL="109728" indent="0" algn="just">
              <a:buNone/>
            </a:pPr>
            <a:endParaRPr lang="tr-TR"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Coursebook dersi </a:t>
            </a:r>
            <a:r>
              <a:rPr lang="tr-TR"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koordinatörlüğü Temel İngilizce bölümü </a:t>
            </a:r>
            <a:r>
              <a:rPr lang="tr-TR" sz="2000" b="1" dirty="0">
                <a:solidFill>
                  <a:srgbClr val="FF0000"/>
                </a:solidFill>
                <a:latin typeface="Tahoma" panose="020B0604030504040204" pitchFamily="34" charset="0"/>
                <a:ea typeface="Tahoma" panose="020B0604030504040204" pitchFamily="34" charset="0"/>
                <a:cs typeface="Tahoma" panose="020B0604030504040204" pitchFamily="34" charset="0"/>
              </a:rPr>
              <a:t>A-302</a:t>
            </a:r>
            <a:r>
              <a:rPr lang="tr-TR"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nolu odada bulunmaktadır. Sorularınız için burayı da ziyaret edebilirsiniz</a:t>
            </a: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t>
            </a:r>
          </a:p>
          <a:p>
            <a:pPr marL="285750" indent="-285750" algn="just">
              <a:buFont typeface="Arial" panose="020B0604020202020204" pitchFamily="34" charset="0"/>
              <a:buChar char="•"/>
            </a:pPr>
            <a:endParaRPr lang="tr-TR"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endPar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lvl="8" algn="just">
              <a:lnSpc>
                <a:spcPct val="150000"/>
              </a:lnSpc>
            </a:pPr>
            <a:r>
              <a:rPr lang="tr-TR"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COURSEBOOK COORDINATION</a:t>
            </a:r>
          </a:p>
          <a:p>
            <a:pPr lvl="8" algn="just">
              <a:lnSpc>
                <a:spcPct val="150000"/>
              </a:lnSpc>
            </a:pPr>
            <a:r>
              <a:rPr lang="tr-TR"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ÖĞR. GÖR. PINAR KAYNAR</a:t>
            </a:r>
            <a:endParaRPr lang="tr-TR"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23909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b="1" dirty="0" smtClean="0">
                <a:latin typeface="Tahoma" pitchFamily="34" charset="0"/>
                <a:ea typeface="Tahoma" pitchFamily="34" charset="0"/>
                <a:cs typeface="Tahoma" pitchFamily="34" charset="0"/>
              </a:rPr>
              <a:t>READING</a:t>
            </a:r>
            <a:endParaRPr lang="tr-TR" b="1" dirty="0">
              <a:latin typeface="Tahoma" pitchFamily="34" charset="0"/>
              <a:ea typeface="Tahoma" pitchFamily="34" charset="0"/>
              <a:cs typeface="Tahoma" pitchFamily="34" charset="0"/>
            </a:endParaRPr>
          </a:p>
        </p:txBody>
      </p:sp>
      <p:pic>
        <p:nvPicPr>
          <p:cNvPr id="6146" name="Picture 2" descr="http://www.yildiz.edu.tr/images/images/logo500.gif"/>
          <p:cNvPicPr>
            <a:picLocks noChangeAspect="1" noChangeArrowheads="1"/>
          </p:cNvPicPr>
          <p:nvPr/>
        </p:nvPicPr>
        <p:blipFill>
          <a:blip r:embed="rId2"/>
          <a:srcRect/>
          <a:stretch>
            <a:fillRect/>
          </a:stretch>
        </p:blipFill>
        <p:spPr bwMode="auto">
          <a:xfrm>
            <a:off x="6143636" y="642918"/>
            <a:ext cx="2214577" cy="2214578"/>
          </a:xfrm>
          <a:prstGeom prst="rect">
            <a:avLst/>
          </a:prstGeom>
          <a:noFill/>
        </p:spPr>
      </p:pic>
    </p:spTree>
    <p:extLst>
      <p:ext uri="{BB962C8B-B14F-4D97-AF65-F5344CB8AC3E}">
        <p14:creationId xmlns:p14="http://schemas.microsoft.com/office/powerpoint/2010/main" val="11989543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3043260" y="2204864"/>
            <a:ext cx="2808312"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Tahoma" panose="020B0604030504040204" pitchFamily="34" charset="0"/>
                <a:ea typeface="Tahoma" panose="020B0604030504040204" pitchFamily="34" charset="0"/>
                <a:cs typeface="Tahoma" panose="020B0604030504040204" pitchFamily="34" charset="0"/>
              </a:rPr>
              <a:t>A KURU</a:t>
            </a:r>
          </a:p>
          <a:p>
            <a:pPr algn="ctr"/>
            <a:r>
              <a:rPr lang="tr-TR" b="1" dirty="0" smtClean="0">
                <a:latin typeface="Tahoma" panose="020B0604030504040204" pitchFamily="34" charset="0"/>
                <a:ea typeface="Tahoma" panose="020B0604030504040204" pitchFamily="34" charset="0"/>
                <a:cs typeface="Tahoma" panose="020B0604030504040204" pitchFamily="34" charset="0"/>
              </a:rPr>
              <a:t>4 SAAT</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1063782" y="908720"/>
            <a:ext cx="7064755" cy="707886"/>
          </a:xfrm>
          <a:prstGeom prst="rect">
            <a:avLst/>
          </a:prstGeom>
          <a:noFill/>
        </p:spPr>
        <p:txBody>
          <a:bodyPr wrap="none" lIns="91440" tIns="45720" rIns="91440" bIns="45720">
            <a:spAutoFit/>
          </a:bodyPr>
          <a:lstStyle/>
          <a:p>
            <a:pPr algn="ctr"/>
            <a:r>
              <a:rPr lang="tr-TR"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HAFTALIK DERS SAATLERİ</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endParaRPr>
          </a:p>
        </p:txBody>
      </p:sp>
      <p:pic>
        <p:nvPicPr>
          <p:cNvPr id="7" name="Picture 2" descr="http://www.yildiz.edu.tr/images/images/logo500.gif"/>
          <p:cNvPicPr>
            <a:picLocks noChangeAspect="1" noChangeArrowheads="1"/>
          </p:cNvPicPr>
          <p:nvPr/>
        </p:nvPicPr>
        <p:blipFill>
          <a:blip r:embed="rId2"/>
          <a:srcRect/>
          <a:stretch>
            <a:fillRect/>
          </a:stretch>
        </p:blipFill>
        <p:spPr bwMode="auto">
          <a:xfrm>
            <a:off x="8001024" y="0"/>
            <a:ext cx="928669" cy="928670"/>
          </a:xfrm>
          <a:prstGeom prst="rect">
            <a:avLst/>
          </a:prstGeom>
          <a:noFill/>
        </p:spPr>
      </p:pic>
      <p:sp>
        <p:nvSpPr>
          <p:cNvPr id="8" name="Oval 7"/>
          <p:cNvSpPr/>
          <p:nvPr/>
        </p:nvSpPr>
        <p:spPr>
          <a:xfrm>
            <a:off x="753696" y="3717032"/>
            <a:ext cx="2808312"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Tahoma" panose="020B0604030504040204" pitchFamily="34" charset="0"/>
                <a:ea typeface="Tahoma" panose="020B0604030504040204" pitchFamily="34" charset="0"/>
                <a:cs typeface="Tahoma" panose="020B0604030504040204" pitchFamily="34" charset="0"/>
              </a:rPr>
              <a:t>B KURU</a:t>
            </a:r>
          </a:p>
          <a:p>
            <a:pPr algn="ctr"/>
            <a:r>
              <a:rPr lang="tr-TR" b="1" dirty="0" smtClean="0">
                <a:latin typeface="Tahoma" panose="020B0604030504040204" pitchFamily="34" charset="0"/>
                <a:ea typeface="Tahoma" panose="020B0604030504040204" pitchFamily="34" charset="0"/>
                <a:cs typeface="Tahoma" panose="020B0604030504040204" pitchFamily="34" charset="0"/>
              </a:rPr>
              <a:t>4 SAAT</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9" name="Oval 8"/>
          <p:cNvSpPr/>
          <p:nvPr/>
        </p:nvSpPr>
        <p:spPr>
          <a:xfrm>
            <a:off x="5192712" y="3717032"/>
            <a:ext cx="2808312"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Tahoma" panose="020B0604030504040204" pitchFamily="34" charset="0"/>
                <a:ea typeface="Tahoma" panose="020B0604030504040204" pitchFamily="34" charset="0"/>
                <a:cs typeface="Tahoma" panose="020B0604030504040204" pitchFamily="34" charset="0"/>
              </a:rPr>
              <a:t>C KURU</a:t>
            </a:r>
          </a:p>
          <a:p>
            <a:pPr algn="ctr"/>
            <a:r>
              <a:rPr lang="tr-TR" b="1" dirty="0" smtClean="0">
                <a:latin typeface="Tahoma" panose="020B0604030504040204" pitchFamily="34" charset="0"/>
                <a:ea typeface="Tahoma" panose="020B0604030504040204" pitchFamily="34" charset="0"/>
                <a:cs typeface="Tahoma" panose="020B0604030504040204" pitchFamily="34" charset="0"/>
              </a:rPr>
              <a:t>4 SAAT</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305198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504056"/>
          </a:xfrm>
        </p:spPr>
        <p:txBody>
          <a:bodyPr>
            <a:normAutofit fontScale="90000"/>
          </a:bodyPr>
          <a:lstStyle/>
          <a:p>
            <a:r>
              <a:rPr lang="tr-TR" b="1" dirty="0" smtClean="0"/>
              <a:t>DERS MATERYALLERİ</a:t>
            </a:r>
            <a:endParaRPr lang="tr-TR" b="1" dirty="0"/>
          </a:p>
        </p:txBody>
      </p:sp>
      <p:pic>
        <p:nvPicPr>
          <p:cNvPr id="4" name="Picture 13" descr="US_Covers_1"/>
          <p:cNvPicPr>
            <a:picLocks noChangeAspect="1" noChangeArrowheads="1"/>
          </p:cNvPicPr>
          <p:nvPr/>
        </p:nvPicPr>
        <p:blipFill>
          <a:blip r:embed="rId2" cstate="print"/>
          <a:srcRect/>
          <a:stretch>
            <a:fillRect/>
          </a:stretch>
        </p:blipFill>
        <p:spPr bwMode="auto">
          <a:xfrm>
            <a:off x="954453" y="1268760"/>
            <a:ext cx="2969476" cy="3672408"/>
          </a:xfrm>
          <a:prstGeom prst="rect">
            <a:avLst/>
          </a:prstGeom>
          <a:noFill/>
          <a:ln w="0">
            <a:solidFill>
              <a:schemeClr val="tx1"/>
            </a:solidFill>
            <a:miter lim="800000"/>
            <a:headEnd/>
            <a:tailEnd/>
          </a:ln>
        </p:spPr>
      </p:pic>
      <p:pic>
        <p:nvPicPr>
          <p:cNvPr id="5" name="Picture 14" descr="US_ReExp_2"/>
          <p:cNvPicPr>
            <a:picLocks noChangeAspect="1" noChangeArrowheads="1"/>
          </p:cNvPicPr>
          <p:nvPr/>
        </p:nvPicPr>
        <p:blipFill>
          <a:blip r:embed="rId3" cstate="print"/>
          <a:srcRect/>
          <a:stretch>
            <a:fillRect/>
          </a:stretch>
        </p:blipFill>
        <p:spPr bwMode="auto">
          <a:xfrm>
            <a:off x="4932040" y="1268760"/>
            <a:ext cx="2970000" cy="3672408"/>
          </a:xfrm>
          <a:prstGeom prst="rect">
            <a:avLst/>
          </a:prstGeom>
          <a:noFill/>
          <a:ln w="9525">
            <a:solidFill>
              <a:schemeClr val="tx1"/>
            </a:solidFill>
            <a:miter lim="800000"/>
            <a:headEnd/>
            <a:tailEnd/>
          </a:ln>
        </p:spPr>
      </p:pic>
      <p:sp>
        <p:nvSpPr>
          <p:cNvPr id="6" name="TextBox 5"/>
          <p:cNvSpPr txBox="1"/>
          <p:nvPr/>
        </p:nvSpPr>
        <p:spPr>
          <a:xfrm>
            <a:off x="683569" y="5202778"/>
            <a:ext cx="3240360" cy="584775"/>
          </a:xfrm>
          <a:prstGeom prst="rect">
            <a:avLst/>
          </a:prstGeom>
          <a:noFill/>
        </p:spPr>
        <p:txBody>
          <a:bodyPr wrap="square" rtlCol="0">
            <a:spAutoFit/>
          </a:bodyPr>
          <a:lstStyle/>
          <a:p>
            <a:r>
              <a:rPr lang="tr-TR" sz="32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B ve C sınıfları </a:t>
            </a:r>
            <a:endParaRPr lang="tr-TR"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506696" y="5202778"/>
            <a:ext cx="3881728" cy="584775"/>
          </a:xfrm>
          <a:prstGeom prst="rect">
            <a:avLst/>
          </a:prstGeom>
          <a:noFill/>
        </p:spPr>
        <p:txBody>
          <a:bodyPr wrap="square" rtlCol="0">
            <a:spAutoFit/>
          </a:bodyPr>
          <a:lstStyle/>
          <a:p>
            <a:r>
              <a:rPr lang="tr-TR" sz="32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 B ve C sınıfları </a:t>
            </a:r>
            <a:endParaRPr lang="tr-TR"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C:\Users\Ugur\Desktop\untitl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1152" y="5787553"/>
            <a:ext cx="4451088" cy="8763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yildiz.edu.tr/images/images/logo500.gif"/>
          <p:cNvPicPr>
            <a:picLocks noChangeAspect="1" noChangeArrowheads="1"/>
          </p:cNvPicPr>
          <p:nvPr/>
        </p:nvPicPr>
        <p:blipFill>
          <a:blip r:embed="rId5"/>
          <a:srcRect/>
          <a:stretch>
            <a:fillRect/>
          </a:stretch>
        </p:blipFill>
        <p:spPr bwMode="auto">
          <a:xfrm>
            <a:off x="8001024" y="0"/>
            <a:ext cx="928669" cy="928670"/>
          </a:xfrm>
          <a:prstGeom prst="rect">
            <a:avLst/>
          </a:prstGeom>
          <a:noFill/>
        </p:spPr>
      </p:pic>
    </p:spTree>
    <p:extLst>
      <p:ext uri="{BB962C8B-B14F-4D97-AF65-F5344CB8AC3E}">
        <p14:creationId xmlns:p14="http://schemas.microsoft.com/office/powerpoint/2010/main" val="32736936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780928"/>
            <a:ext cx="8678173" cy="2088232"/>
          </a:xfrm>
        </p:spPr>
        <p:txBody>
          <a:bodyPr>
            <a:normAutofit/>
          </a:bodyPr>
          <a:lstStyle/>
          <a:p>
            <a:pPr algn="just">
              <a:buClr>
                <a:schemeClr val="accent6">
                  <a:lumMod val="50000"/>
                </a:schemeClr>
              </a:buClr>
              <a:buFont typeface="Arial" panose="020B0604020202020204" pitchFamily="34" charset="0"/>
              <a:buChar char="•"/>
            </a:pPr>
            <a:r>
              <a:rPr lang="tr-TR" sz="2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Okuma dersinin genel amacı öğrencilere günlük, akademik ve ileriki iş hayatlarında öğrenmiş oldukları yabancı dili kullanarak araştırmalarda karşılarına çıkacak metinleri anlamada gerekli okuma ve kelime becerilerini kazandırmaktır. </a:t>
            </a:r>
            <a:endParaRPr lang="tr-TR" sz="2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3021957" y="1340768"/>
            <a:ext cx="2876107" cy="707886"/>
          </a:xfrm>
          <a:prstGeom prst="rect">
            <a:avLst/>
          </a:prstGeom>
          <a:noFill/>
        </p:spPr>
        <p:txBody>
          <a:bodyPr wrap="none" lIns="91440" tIns="45720" rIns="91440" bIns="45720">
            <a:spAutoFit/>
          </a:bodyPr>
          <a:lstStyle/>
          <a:p>
            <a:pPr algn="ctr"/>
            <a:r>
              <a:rPr lang="tr-TR"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HEDEFLER</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endParaRPr>
          </a:p>
        </p:txBody>
      </p:sp>
      <p:pic>
        <p:nvPicPr>
          <p:cNvPr id="6" name="Picture 2" descr="http://www.yildiz.edu.tr/images/images/logo500.gif"/>
          <p:cNvPicPr>
            <a:picLocks noChangeAspect="1" noChangeArrowheads="1"/>
          </p:cNvPicPr>
          <p:nvPr/>
        </p:nvPicPr>
        <p:blipFill>
          <a:blip r:embed="rId2"/>
          <a:srcRect/>
          <a:stretch>
            <a:fillRect/>
          </a:stretch>
        </p:blipFill>
        <p:spPr bwMode="auto">
          <a:xfrm>
            <a:off x="8001024" y="0"/>
            <a:ext cx="928669" cy="928670"/>
          </a:xfrm>
          <a:prstGeom prst="rect">
            <a:avLst/>
          </a:prstGeom>
          <a:noFill/>
        </p:spPr>
      </p:pic>
    </p:spTree>
    <p:extLst>
      <p:ext uri="{BB962C8B-B14F-4D97-AF65-F5344CB8AC3E}">
        <p14:creationId xmlns:p14="http://schemas.microsoft.com/office/powerpoint/2010/main" val="139883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9512" y="2564904"/>
            <a:ext cx="8640960" cy="2664296"/>
          </a:xfrm>
        </p:spPr>
        <p:txBody>
          <a:bodyPr>
            <a:normAutofit/>
          </a:bodyPr>
          <a:lstStyle/>
          <a:p>
            <a:pPr algn="just">
              <a:buClr>
                <a:schemeClr val="accent6">
                  <a:lumMod val="50000"/>
                </a:schemeClr>
              </a:buClr>
              <a:buFont typeface="Arial" panose="020B0604020202020204" pitchFamily="34" charset="0"/>
              <a:buChar char="•"/>
            </a:pPr>
            <a:r>
              <a:rPr lang="tr-TR" sz="2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Öğrenciler belirlenen süre içerisinde her iki dönem için Reading Koordinatörlüğü tarafından belirlenen iki adet hikaye kitabını okumakla yükümlüdür.</a:t>
            </a:r>
          </a:p>
          <a:p>
            <a:pPr algn="just">
              <a:buClr>
                <a:schemeClr val="accent6">
                  <a:lumMod val="50000"/>
                </a:schemeClr>
              </a:buClr>
              <a:buFont typeface="Arial" panose="020B0604020202020204" pitchFamily="34" charset="0"/>
              <a:buChar char="•"/>
            </a:pPr>
            <a:endParaRPr lang="tr-TR" sz="2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buClr>
                <a:schemeClr val="accent6">
                  <a:lumMod val="50000"/>
                </a:schemeClr>
              </a:buClr>
              <a:buFont typeface="Arial" panose="020B0604020202020204" pitchFamily="34" charset="0"/>
              <a:buChar char="•"/>
            </a:pPr>
            <a:r>
              <a:rPr lang="tr-TR" sz="2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Her iki dönemde de öğrenciler okudukları hikaye kitaplarından sınava tabi tutulacaklardır. </a:t>
            </a:r>
          </a:p>
        </p:txBody>
      </p:sp>
      <p:sp>
        <p:nvSpPr>
          <p:cNvPr id="3" name="Rectangle 2"/>
          <p:cNvSpPr/>
          <p:nvPr/>
        </p:nvSpPr>
        <p:spPr>
          <a:xfrm>
            <a:off x="2123727" y="1550695"/>
            <a:ext cx="4971233" cy="707886"/>
          </a:xfrm>
          <a:prstGeom prst="rect">
            <a:avLst/>
          </a:prstGeom>
          <a:noFill/>
        </p:spPr>
        <p:txBody>
          <a:bodyPr wrap="none" lIns="91440" tIns="45720" rIns="91440" bIns="45720">
            <a:spAutoFit/>
          </a:bodyPr>
          <a:lstStyle/>
          <a:p>
            <a:pPr algn="ctr"/>
            <a:r>
              <a:rPr lang="tr-TR"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GRADED READERS</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endParaRPr>
          </a:p>
        </p:txBody>
      </p:sp>
      <p:pic>
        <p:nvPicPr>
          <p:cNvPr id="6" name="Picture 2" descr="http://www.yildiz.edu.tr/images/images/logo500.gif"/>
          <p:cNvPicPr>
            <a:picLocks noChangeAspect="1" noChangeArrowheads="1"/>
          </p:cNvPicPr>
          <p:nvPr/>
        </p:nvPicPr>
        <p:blipFill>
          <a:blip r:embed="rId2"/>
          <a:srcRect/>
          <a:stretch>
            <a:fillRect/>
          </a:stretch>
        </p:blipFill>
        <p:spPr bwMode="auto">
          <a:xfrm>
            <a:off x="8001024" y="0"/>
            <a:ext cx="928669" cy="928670"/>
          </a:xfrm>
          <a:prstGeom prst="rect">
            <a:avLst/>
          </a:prstGeom>
          <a:noFill/>
        </p:spPr>
      </p:pic>
    </p:spTree>
    <p:extLst>
      <p:ext uri="{BB962C8B-B14F-4D97-AF65-F5344CB8AC3E}">
        <p14:creationId xmlns:p14="http://schemas.microsoft.com/office/powerpoint/2010/main" val="19624109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836712"/>
            <a:ext cx="8208912" cy="1323439"/>
          </a:xfrm>
          <a:prstGeom prst="rect">
            <a:avLst/>
          </a:prstGeom>
          <a:noFill/>
        </p:spPr>
        <p:txBody>
          <a:bodyPr wrap="square" lIns="91440" tIns="45720" rIns="91440" bIns="45720">
            <a:spAutoFit/>
          </a:bodyPr>
          <a:lstStyle/>
          <a:p>
            <a:pPr algn="ctr"/>
            <a:r>
              <a:rPr lang="tr-TR"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Birinci Yarıyıl için Okunması Gereken  Hikaye Kitapları:</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Box 5"/>
          <p:cNvSpPr txBox="1"/>
          <p:nvPr/>
        </p:nvSpPr>
        <p:spPr>
          <a:xfrm>
            <a:off x="1475568" y="2220833"/>
            <a:ext cx="1944216" cy="400110"/>
          </a:xfrm>
          <a:prstGeom prst="rect">
            <a:avLst/>
          </a:prstGeom>
          <a:noFill/>
        </p:spPr>
        <p:txBody>
          <a:bodyPr wrap="square" rtlCol="0">
            <a:spAutoFit/>
          </a:bodyPr>
          <a:lstStyle/>
          <a:p>
            <a:r>
              <a:rPr lang="tr-TR" sz="2000" b="1" u="sng"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 KURLARI: </a:t>
            </a:r>
            <a:endParaRPr lang="en-US" sz="2000" b="1" u="sng"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683568" y="2852936"/>
            <a:ext cx="1584176" cy="2592288"/>
          </a:xfrm>
          <a:prstGeom prst="rect">
            <a:avLst/>
          </a:prstGeom>
          <a:noFill/>
          <a:ln>
            <a:noFill/>
          </a:ln>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852296"/>
            <a:ext cx="1584000" cy="2592928"/>
          </a:xfrm>
          <a:prstGeom prst="rect">
            <a:avLst/>
          </a:prstGeom>
          <a:noFill/>
          <a:ln>
            <a:noFill/>
          </a:ln>
        </p:spPr>
      </p:pic>
      <p:sp>
        <p:nvSpPr>
          <p:cNvPr id="9" name="TextBox 8"/>
          <p:cNvSpPr txBox="1"/>
          <p:nvPr/>
        </p:nvSpPr>
        <p:spPr>
          <a:xfrm>
            <a:off x="5364088" y="2220833"/>
            <a:ext cx="3168352" cy="400110"/>
          </a:xfrm>
          <a:prstGeom prst="rect">
            <a:avLst/>
          </a:prstGeom>
          <a:noFill/>
        </p:spPr>
        <p:txBody>
          <a:bodyPr wrap="square" rtlCol="0">
            <a:spAutoFit/>
          </a:bodyPr>
          <a:lstStyle/>
          <a:p>
            <a:r>
              <a:rPr lang="tr-TR" sz="2000" b="1" u="sng"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B VE C KURLARI: </a:t>
            </a:r>
            <a:endParaRPr lang="en-US" sz="2000" b="1" u="sng"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6732240" y="2853224"/>
            <a:ext cx="1584000" cy="2592000"/>
          </a:xfrm>
          <a:prstGeom prst="rect">
            <a:avLst/>
          </a:prstGeom>
          <a:noFill/>
          <a:ln>
            <a:noFill/>
          </a:ln>
        </p:spPr>
      </p:pic>
      <p:pic>
        <p:nvPicPr>
          <p:cNvPr id="11" name="Picture 10" descr="C:\Users\Curriculum Office\Desktop\untitled.png"/>
          <p:cNvPicPr/>
          <p:nvPr/>
        </p:nvPicPr>
        <p:blipFill>
          <a:blip r:embed="rId5">
            <a:extLst>
              <a:ext uri="{28A0092B-C50C-407E-A947-70E740481C1C}">
                <a14:useLocalDpi xmlns:a14="http://schemas.microsoft.com/office/drawing/2010/main" val="0"/>
              </a:ext>
            </a:extLst>
          </a:blip>
          <a:srcRect/>
          <a:stretch>
            <a:fillRect/>
          </a:stretch>
        </p:blipFill>
        <p:spPr bwMode="auto">
          <a:xfrm>
            <a:off x="4889552" y="2853224"/>
            <a:ext cx="1584000" cy="2592000"/>
          </a:xfrm>
          <a:prstGeom prst="rect">
            <a:avLst/>
          </a:prstGeom>
          <a:noFill/>
          <a:ln>
            <a:noFill/>
          </a:ln>
        </p:spPr>
      </p:pic>
      <p:sp>
        <p:nvSpPr>
          <p:cNvPr id="12" name="TextBox 11"/>
          <p:cNvSpPr txBox="1"/>
          <p:nvPr/>
        </p:nvSpPr>
        <p:spPr>
          <a:xfrm>
            <a:off x="683480" y="5589240"/>
            <a:ext cx="1584176" cy="461665"/>
          </a:xfrm>
          <a:prstGeom prst="rect">
            <a:avLst/>
          </a:prstGeom>
          <a:noFill/>
        </p:spPr>
        <p:txBody>
          <a:bodyPr wrap="square" rtlCol="0">
            <a:spAutoFit/>
          </a:bodyPr>
          <a:lstStyle/>
          <a:p>
            <a:pPr algn="ctr"/>
            <a:r>
              <a:rPr lang="tr-TR" sz="12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Of Mice and Men</a:t>
            </a:r>
          </a:p>
          <a:p>
            <a:pPr algn="ctr"/>
            <a:r>
              <a:rPr lang="tr-TR" sz="12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(Stage 2)</a:t>
            </a:r>
            <a:endParaRPr lang="en-US" sz="1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2543344" y="5589239"/>
            <a:ext cx="1584176" cy="461665"/>
          </a:xfrm>
          <a:prstGeom prst="rect">
            <a:avLst/>
          </a:prstGeom>
          <a:noFill/>
        </p:spPr>
        <p:txBody>
          <a:bodyPr wrap="square" rtlCol="0">
            <a:spAutoFit/>
          </a:bodyPr>
          <a:lstStyle/>
          <a:p>
            <a:pPr algn="ctr"/>
            <a:r>
              <a:rPr lang="tr-TR" sz="12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 Christmas Carol</a:t>
            </a:r>
          </a:p>
          <a:p>
            <a:pPr algn="ctr"/>
            <a:r>
              <a:rPr lang="tr-TR" sz="12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(Stage 2)</a:t>
            </a:r>
            <a:endParaRPr lang="en-US" sz="1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6732064" y="5589240"/>
            <a:ext cx="1584176" cy="461665"/>
          </a:xfrm>
          <a:prstGeom prst="rect">
            <a:avLst/>
          </a:prstGeom>
          <a:noFill/>
        </p:spPr>
        <p:txBody>
          <a:bodyPr wrap="square" rtlCol="0">
            <a:spAutoFit/>
          </a:bodyPr>
          <a:lstStyle/>
          <a:p>
            <a:pPr algn="ctr"/>
            <a:r>
              <a:rPr lang="tr-TR" sz="12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Persuasion</a:t>
            </a:r>
          </a:p>
          <a:p>
            <a:pPr algn="ctr"/>
            <a:r>
              <a:rPr lang="tr-TR" sz="12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(Stage 2)</a:t>
            </a:r>
            <a:endParaRPr lang="en-US" sz="1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4865792" y="5589240"/>
            <a:ext cx="1584176" cy="461665"/>
          </a:xfrm>
          <a:prstGeom prst="rect">
            <a:avLst/>
          </a:prstGeom>
          <a:noFill/>
        </p:spPr>
        <p:txBody>
          <a:bodyPr wrap="square" rtlCol="0">
            <a:spAutoFit/>
          </a:bodyPr>
          <a:lstStyle/>
          <a:p>
            <a:pPr algn="ctr"/>
            <a:r>
              <a:rPr lang="tr-TR" sz="12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Mother Teresa</a:t>
            </a:r>
          </a:p>
          <a:p>
            <a:pPr algn="ctr"/>
            <a:r>
              <a:rPr lang="tr-TR" sz="12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(Stage 1)</a:t>
            </a:r>
            <a:endParaRPr lang="en-US" sz="1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6" name="Picture 2" descr="http://www.yildiz.edu.tr/images/images/logo500.gif"/>
          <p:cNvPicPr>
            <a:picLocks noChangeAspect="1" noChangeArrowheads="1"/>
          </p:cNvPicPr>
          <p:nvPr/>
        </p:nvPicPr>
        <p:blipFill>
          <a:blip r:embed="rId6"/>
          <a:srcRect/>
          <a:stretch>
            <a:fillRect/>
          </a:stretch>
        </p:blipFill>
        <p:spPr bwMode="auto">
          <a:xfrm>
            <a:off x="8001024" y="0"/>
            <a:ext cx="928669" cy="928670"/>
          </a:xfrm>
          <a:prstGeom prst="rect">
            <a:avLst/>
          </a:prstGeom>
          <a:noFill/>
        </p:spPr>
      </p:pic>
    </p:spTree>
    <p:extLst>
      <p:ext uri="{BB962C8B-B14F-4D97-AF65-F5344CB8AC3E}">
        <p14:creationId xmlns:p14="http://schemas.microsoft.com/office/powerpoint/2010/main" val="1741747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1689" y="908720"/>
            <a:ext cx="8646775" cy="1477328"/>
          </a:xfrm>
          <a:prstGeom prst="rect">
            <a:avLst/>
          </a:prstGeom>
          <a:noFill/>
        </p:spPr>
        <p:txBody>
          <a:bodyPr wrap="square" lIns="91440" tIns="45720" rIns="91440" bIns="45720">
            <a:spAutoFit/>
          </a:bodyPr>
          <a:lstStyle/>
          <a:p>
            <a:pPr algn="ctr"/>
            <a:r>
              <a:rPr lang="tr-TR" sz="45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İNGİLİZCE </a:t>
            </a:r>
            <a:r>
              <a:rPr lang="tr-TR" sz="45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HAZIRLIK </a:t>
            </a:r>
            <a:endParaRPr lang="tr-TR" sz="45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tr-TR" sz="45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PROGRAMININ AMACI</a:t>
            </a:r>
            <a:endParaRPr lang="en-US" sz="45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TextBox 8"/>
          <p:cNvSpPr txBox="1"/>
          <p:nvPr/>
        </p:nvSpPr>
        <p:spPr>
          <a:xfrm>
            <a:off x="79408" y="2708920"/>
            <a:ext cx="8862799" cy="4178067"/>
          </a:xfrm>
          <a:prstGeom prst="rect">
            <a:avLst/>
          </a:prstGeom>
          <a:noFill/>
        </p:spPr>
        <p:txBody>
          <a:bodyPr wrap="square" rtlCol="0">
            <a:spAutoFit/>
          </a:bodyPr>
          <a:lstStyle/>
          <a:p>
            <a:pPr marL="342900" indent="-342900" algn="just">
              <a:buFont typeface="Wingdings" panose="05000000000000000000" pitchFamily="2" charset="2"/>
              <a:buChar char="q"/>
            </a:pPr>
            <a:r>
              <a:rPr lang="tr-TR" sz="2400" b="1" u="sng"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İngilizce Hazırlık </a:t>
            </a:r>
            <a:r>
              <a:rPr lang="tr-TR" sz="2400" b="1" u="sng"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Programı sonunda, </a:t>
            </a:r>
            <a:r>
              <a:rPr lang="tr-TR" sz="2400" b="1" u="sng"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öğrencilerimizin;</a:t>
            </a:r>
          </a:p>
          <a:p>
            <a:pPr algn="just"/>
            <a:endParaRPr lang="tr-TR" sz="2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endParaRPr lang="tr-TR" sz="105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tr-TR" sz="2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İngilizce dilinde ileri düzeyde bilgi ve beceriye sahip, (4 dil becerisini kazandırmak</a:t>
            </a:r>
            <a:r>
              <a:rPr lang="tr-TR" sz="2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t>
            </a:r>
          </a:p>
          <a:p>
            <a:pPr algn="just"/>
            <a:endParaRPr lang="tr-TR" sz="7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tr-TR" sz="2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ömür </a:t>
            </a:r>
            <a:r>
              <a:rPr lang="tr-TR" sz="2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boyu öğrenmeye yatkın</a:t>
            </a:r>
            <a:r>
              <a:rPr lang="tr-TR" sz="2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t>
            </a:r>
          </a:p>
          <a:p>
            <a:pPr algn="just"/>
            <a:endParaRPr lang="tr-TR" sz="7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tr-TR" sz="2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ekip çalışmasına yatkın</a:t>
            </a:r>
            <a:r>
              <a:rPr lang="tr-TR" sz="2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t>
            </a:r>
          </a:p>
          <a:p>
            <a:pPr algn="just"/>
            <a:endParaRPr lang="tr-TR" sz="7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tr-TR" sz="2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iletişim ve bilişim teknolojilerini düzenli </a:t>
            </a:r>
            <a:r>
              <a:rPr lang="tr-TR" sz="2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kullanabilen </a:t>
            </a:r>
            <a:r>
              <a:rPr lang="tr-TR" sz="2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bireyler olarak lisans programlarına devam etmelerini sağlamaktır</a:t>
            </a:r>
            <a:r>
              <a:rPr lang="tr-TR" sz="2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t>
            </a:r>
            <a:endParaRPr lang="tr-TR" dirty="0"/>
          </a:p>
          <a:p>
            <a:endParaRPr lang="en-US" dirty="0"/>
          </a:p>
        </p:txBody>
      </p:sp>
      <p:pic>
        <p:nvPicPr>
          <p:cNvPr id="10" name="Picture 2" descr="http://www.yildiz.edu.tr/images/images/logo500.gif"/>
          <p:cNvPicPr>
            <a:picLocks noChangeAspect="1" noChangeArrowheads="1"/>
          </p:cNvPicPr>
          <p:nvPr/>
        </p:nvPicPr>
        <p:blipFill>
          <a:blip r:embed="rId2"/>
          <a:srcRect/>
          <a:stretch>
            <a:fillRect/>
          </a:stretch>
        </p:blipFill>
        <p:spPr bwMode="auto">
          <a:xfrm>
            <a:off x="8001024" y="0"/>
            <a:ext cx="928669" cy="928670"/>
          </a:xfrm>
          <a:prstGeom prst="rect">
            <a:avLst/>
          </a:prstGeom>
          <a:noFill/>
        </p:spPr>
      </p:pic>
    </p:spTree>
    <p:extLst>
      <p:ext uri="{BB962C8B-B14F-4D97-AF65-F5344CB8AC3E}">
        <p14:creationId xmlns:p14="http://schemas.microsoft.com/office/powerpoint/2010/main" val="6825952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132856"/>
            <a:ext cx="8784976" cy="4525963"/>
          </a:xfrm>
        </p:spPr>
        <p:txBody>
          <a:bodyPr>
            <a:normAutofit/>
          </a:bodyPr>
          <a:lstStyle/>
          <a:p>
            <a:pPr marL="109728" indent="0" algn="just">
              <a:buNone/>
            </a:pPr>
            <a:endParaRPr lang="tr-TR" dirty="0" smtClean="0"/>
          </a:p>
          <a:p>
            <a:pPr marL="109728" indent="0" algn="just">
              <a:buNone/>
            </a:pPr>
            <a:endParaRPr lang="tr-TR" dirty="0"/>
          </a:p>
          <a:p>
            <a:pPr algn="just">
              <a:buClr>
                <a:schemeClr val="accent6">
                  <a:lumMod val="50000"/>
                </a:schemeClr>
              </a:buClr>
              <a:buFont typeface="Arial" panose="020B0604020202020204" pitchFamily="34" charset="0"/>
              <a:buChar char="•"/>
            </a:pPr>
            <a:r>
              <a:rPr lang="tr-T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GRADED READER hikaye kitaplarını da yine okulumuzda açılan                         yayınevinin stantlarından edinebilirsiniz.</a:t>
            </a:r>
          </a:p>
          <a:p>
            <a:pPr marL="109728" indent="0" algn="just">
              <a:buNone/>
            </a:pPr>
            <a:endParaRPr lang="tr-T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buClr>
                <a:schemeClr val="accent6">
                  <a:lumMod val="50000"/>
                </a:schemeClr>
              </a:buClr>
              <a:buFont typeface="Arial" panose="020B0604020202020204" pitchFamily="34" charset="0"/>
              <a:buChar char="•"/>
            </a:pPr>
            <a:r>
              <a:rPr lang="tr-T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Ayrıca yıl içerisinde verilecek olan ekstra materyalleri (Reading </a:t>
            </a:r>
            <a:r>
              <a:rPr lang="tr-TR" b="1" dirty="0" err="1"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Worksheet</a:t>
            </a:r>
            <a:r>
              <a:rPr lang="tr-T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vb...) </a:t>
            </a:r>
            <a:r>
              <a:rPr lang="tr-T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fotokopi merkezinden temin edebilirsiniz.                       </a:t>
            </a:r>
            <a:endParaRPr lang="tr-TR"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C:\Users\Ugur\Desktop\imagesCAFTPIG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573016"/>
            <a:ext cx="2174150"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71600" y="980728"/>
            <a:ext cx="7398478" cy="1323439"/>
          </a:xfrm>
          <a:prstGeom prst="rect">
            <a:avLst/>
          </a:prstGeom>
          <a:noFill/>
        </p:spPr>
        <p:txBody>
          <a:bodyPr wrap="square" lIns="91440" tIns="45720" rIns="91440" bIns="45720">
            <a:spAutoFit/>
          </a:bodyPr>
          <a:lstStyle/>
          <a:p>
            <a:pPr algn="ctr"/>
            <a:r>
              <a:rPr lang="tr-TR"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DERS MATERYALLERİNİ NASIL EDİNEBİLİRİM?</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8" name="Picture 2" descr="http://www.yildiz.edu.tr/images/images/logo500.gif"/>
          <p:cNvPicPr>
            <a:picLocks noChangeAspect="1" noChangeArrowheads="1"/>
          </p:cNvPicPr>
          <p:nvPr/>
        </p:nvPicPr>
        <p:blipFill>
          <a:blip r:embed="rId3"/>
          <a:srcRect/>
          <a:stretch>
            <a:fillRect/>
          </a:stretch>
        </p:blipFill>
        <p:spPr bwMode="auto">
          <a:xfrm>
            <a:off x="8001024" y="0"/>
            <a:ext cx="928669" cy="928670"/>
          </a:xfrm>
          <a:prstGeom prst="rect">
            <a:avLst/>
          </a:prstGeom>
          <a:noFill/>
        </p:spPr>
      </p:pic>
    </p:spTree>
    <p:extLst>
      <p:ext uri="{BB962C8B-B14F-4D97-AF65-F5344CB8AC3E}">
        <p14:creationId xmlns:p14="http://schemas.microsoft.com/office/powerpoint/2010/main" val="27918692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348880"/>
            <a:ext cx="8640960" cy="3994457"/>
          </a:xfrm>
        </p:spPr>
        <p:txBody>
          <a:bodyPr>
            <a:normAutofit/>
          </a:bodyPr>
          <a:lstStyle/>
          <a:p>
            <a:pPr algn="just">
              <a:buClr>
                <a:schemeClr val="accent6">
                  <a:lumMod val="50000"/>
                </a:schemeClr>
              </a:buClr>
              <a:buFont typeface="Arial" panose="020B0604020202020204" pitchFamily="34" charset="0"/>
              <a:buChar char="•"/>
            </a:pPr>
            <a:r>
              <a:rPr lang="tr-TR" sz="2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Reading dersi dönem içi notunuzun %10’unu oluşturmaktadır.</a:t>
            </a:r>
          </a:p>
          <a:p>
            <a:pPr algn="just">
              <a:buClr>
                <a:schemeClr val="accent6">
                  <a:lumMod val="50000"/>
                </a:schemeClr>
              </a:buClr>
              <a:buFont typeface="Arial" panose="020B0604020202020204" pitchFamily="34" charset="0"/>
              <a:buChar char="•"/>
            </a:pPr>
            <a:r>
              <a:rPr lang="tr-TR" sz="2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Bu notu dönem içerisinde okumakla yükümlü olduğunuz GRADED READER kitapları ile ilgili yapılacak olan READER QUIZ 1 ve READER QUIZ 2 sınavlarından alacaksınız.</a:t>
            </a:r>
          </a:p>
          <a:p>
            <a:pPr algn="just">
              <a:buClr>
                <a:schemeClr val="accent6">
                  <a:lumMod val="50000"/>
                </a:schemeClr>
              </a:buClr>
              <a:buFont typeface="Arial" panose="020B0604020202020204" pitchFamily="34" charset="0"/>
              <a:buChar char="•"/>
            </a:pPr>
            <a:r>
              <a:rPr lang="tr-TR" sz="2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Buna göre birinci yarıyıl için;</a:t>
            </a:r>
          </a:p>
          <a:p>
            <a:pPr marL="0" indent="0" algn="just">
              <a:buNone/>
            </a:pPr>
            <a:r>
              <a:rPr lang="tr-TR" sz="2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tr-TR"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Reader Quiz 1 : % 5 </a:t>
            </a:r>
          </a:p>
          <a:p>
            <a:pPr marL="0" indent="0" algn="just">
              <a:buNone/>
            </a:pPr>
            <a:r>
              <a:rPr lang="tr-TR" sz="2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tr-TR"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Reader Quiz 2 : % 5   </a:t>
            </a:r>
            <a:r>
              <a:rPr lang="tr-TR" sz="2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şeklinde hesaplanacaktır.</a:t>
            </a:r>
          </a:p>
        </p:txBody>
      </p:sp>
      <p:sp>
        <p:nvSpPr>
          <p:cNvPr id="4" name="Rectangle 3"/>
          <p:cNvSpPr/>
          <p:nvPr/>
        </p:nvSpPr>
        <p:spPr>
          <a:xfrm>
            <a:off x="539552" y="836712"/>
            <a:ext cx="7266092" cy="1323439"/>
          </a:xfrm>
          <a:prstGeom prst="rect">
            <a:avLst/>
          </a:prstGeom>
          <a:noFill/>
        </p:spPr>
        <p:txBody>
          <a:bodyPr wrap="square" lIns="91440" tIns="45720" rIns="91440" bIns="45720">
            <a:spAutoFit/>
          </a:bodyPr>
          <a:lstStyle/>
          <a:p>
            <a:pPr algn="ctr"/>
            <a:r>
              <a:rPr lang="tr-TR"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READING DERSİ NOT HESAPLAMASI</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Picture 2" descr="http://www.yildiz.edu.tr/images/images/logo500.gif"/>
          <p:cNvPicPr>
            <a:picLocks noChangeAspect="1" noChangeArrowheads="1"/>
          </p:cNvPicPr>
          <p:nvPr/>
        </p:nvPicPr>
        <p:blipFill>
          <a:blip r:embed="rId2"/>
          <a:srcRect/>
          <a:stretch>
            <a:fillRect/>
          </a:stretch>
        </p:blipFill>
        <p:spPr bwMode="auto">
          <a:xfrm>
            <a:off x="8001024" y="0"/>
            <a:ext cx="928669" cy="928670"/>
          </a:xfrm>
          <a:prstGeom prst="rect">
            <a:avLst/>
          </a:prstGeom>
          <a:noFill/>
        </p:spPr>
      </p:pic>
    </p:spTree>
    <p:extLst>
      <p:ext uri="{BB962C8B-B14F-4D97-AF65-F5344CB8AC3E}">
        <p14:creationId xmlns:p14="http://schemas.microsoft.com/office/powerpoint/2010/main" val="11096850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yildiz.edu.tr/images/images/logo500.gif"/>
          <p:cNvPicPr>
            <a:picLocks noChangeAspect="1" noChangeArrowheads="1"/>
          </p:cNvPicPr>
          <p:nvPr/>
        </p:nvPicPr>
        <p:blipFill>
          <a:blip r:embed="rId2"/>
          <a:srcRect/>
          <a:stretch>
            <a:fillRect/>
          </a:stretch>
        </p:blipFill>
        <p:spPr bwMode="auto">
          <a:xfrm>
            <a:off x="8001024" y="0"/>
            <a:ext cx="928669" cy="928670"/>
          </a:xfrm>
          <a:prstGeom prst="rect">
            <a:avLst/>
          </a:prstGeom>
          <a:noFill/>
        </p:spPr>
      </p:pic>
      <p:sp>
        <p:nvSpPr>
          <p:cNvPr id="7" name="Rectangle 6"/>
          <p:cNvSpPr/>
          <p:nvPr/>
        </p:nvSpPr>
        <p:spPr>
          <a:xfrm>
            <a:off x="584200" y="1124744"/>
            <a:ext cx="7416824" cy="553998"/>
          </a:xfrm>
          <a:prstGeom prst="rect">
            <a:avLst/>
          </a:prstGeom>
          <a:noFill/>
        </p:spPr>
        <p:txBody>
          <a:bodyPr wrap="square" lIns="91440" tIns="45720" rIns="91440" bIns="45720">
            <a:spAutoFit/>
          </a:bodyPr>
          <a:lstStyle/>
          <a:p>
            <a:pPr algn="ctr"/>
            <a:r>
              <a:rPr lang="tr-TR" sz="3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itchFamily="34" charset="0"/>
                <a:ea typeface="Tahoma" pitchFamily="34" charset="0"/>
                <a:cs typeface="Tahoma" pitchFamily="34" charset="0"/>
              </a:rPr>
              <a:t>KOORDİNASYON</a:t>
            </a:r>
            <a:endParaRPr lang="en-US" sz="3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extBox 7"/>
          <p:cNvSpPr txBox="1"/>
          <p:nvPr/>
        </p:nvSpPr>
        <p:spPr>
          <a:xfrm>
            <a:off x="179512" y="2564904"/>
            <a:ext cx="8750181" cy="3477875"/>
          </a:xfrm>
          <a:prstGeom prst="rect">
            <a:avLst/>
          </a:prstGeom>
          <a:noFill/>
        </p:spPr>
        <p:txBody>
          <a:bodyPr wrap="square" rtlCol="0">
            <a:spAutoFit/>
          </a:bodyPr>
          <a:lstStyle/>
          <a:p>
            <a:pPr marL="285750" indent="-285750" algn="just">
              <a:buFont typeface="Arial" panose="020B0604020202020204" pitchFamily="34" charset="0"/>
              <a:buChar char="•"/>
            </a:pP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Reading dersi </a:t>
            </a:r>
            <a:r>
              <a:rPr lang="tr-TR"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ile ilgili bütün sorularınız için </a:t>
            </a: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öncelikle Reading dersi </a:t>
            </a:r>
            <a:r>
              <a:rPr lang="tr-TR"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öğretmenini ziyaret edebilirsiniz. </a:t>
            </a:r>
          </a:p>
          <a:p>
            <a:pPr marL="109728" indent="0" algn="just">
              <a:buNone/>
            </a:pPr>
            <a:endParaRPr lang="tr-TR"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Reading dersi </a:t>
            </a:r>
            <a:r>
              <a:rPr lang="tr-TR"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koordinatörlüğü Temel İngilizce bölümü </a:t>
            </a:r>
            <a:r>
              <a:rPr lang="tr-TR" sz="2000" b="1" dirty="0">
                <a:solidFill>
                  <a:srgbClr val="FF0000"/>
                </a:solidFill>
                <a:latin typeface="Tahoma" panose="020B0604030504040204" pitchFamily="34" charset="0"/>
                <a:ea typeface="Tahoma" panose="020B0604030504040204" pitchFamily="34" charset="0"/>
                <a:cs typeface="Tahoma" panose="020B0604030504040204" pitchFamily="34" charset="0"/>
              </a:rPr>
              <a:t>A-302</a:t>
            </a:r>
            <a:r>
              <a:rPr lang="tr-TR"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nolu odada bulunmaktadır. Sorularınız için burayı da ziyaret edebilirsiniz</a:t>
            </a: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t>
            </a:r>
          </a:p>
          <a:p>
            <a:pPr marL="285750" indent="-285750" algn="just">
              <a:buFont typeface="Arial" panose="020B0604020202020204" pitchFamily="34" charset="0"/>
              <a:buChar char="•"/>
            </a:pPr>
            <a:endParaRPr lang="tr-TR"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endPar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lvl="8" algn="just">
              <a:lnSpc>
                <a:spcPct val="150000"/>
              </a:lnSpc>
            </a:pPr>
            <a:r>
              <a:rPr lang="tr-TR"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READING COORDINATION</a:t>
            </a:r>
          </a:p>
          <a:p>
            <a:pPr lvl="8" algn="just">
              <a:lnSpc>
                <a:spcPct val="150000"/>
              </a:lnSpc>
            </a:pPr>
            <a:r>
              <a:rPr lang="tr-TR"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ÖĞR. GÖR. BERRİN GENÇ</a:t>
            </a:r>
            <a:endParaRPr lang="tr-TR"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191544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b="1" dirty="0" smtClean="0">
                <a:latin typeface="Tahoma" pitchFamily="34" charset="0"/>
                <a:ea typeface="Tahoma" pitchFamily="34" charset="0"/>
                <a:cs typeface="Tahoma" pitchFamily="34" charset="0"/>
              </a:rPr>
              <a:t>LISTENING&amp;SPEAKING</a:t>
            </a:r>
            <a:endParaRPr lang="tr-TR" b="1" dirty="0">
              <a:latin typeface="Tahoma" pitchFamily="34" charset="0"/>
              <a:ea typeface="Tahoma" pitchFamily="34" charset="0"/>
              <a:cs typeface="Tahoma" pitchFamily="34" charset="0"/>
            </a:endParaRPr>
          </a:p>
        </p:txBody>
      </p:sp>
      <p:pic>
        <p:nvPicPr>
          <p:cNvPr id="6146" name="Picture 2" descr="http://www.yildiz.edu.tr/images/images/logo500.gif"/>
          <p:cNvPicPr>
            <a:picLocks noChangeAspect="1" noChangeArrowheads="1"/>
          </p:cNvPicPr>
          <p:nvPr/>
        </p:nvPicPr>
        <p:blipFill>
          <a:blip r:embed="rId2"/>
          <a:srcRect/>
          <a:stretch>
            <a:fillRect/>
          </a:stretch>
        </p:blipFill>
        <p:spPr bwMode="auto">
          <a:xfrm>
            <a:off x="6143636" y="642918"/>
            <a:ext cx="2214577" cy="2214578"/>
          </a:xfrm>
          <a:prstGeom prst="rect">
            <a:avLst/>
          </a:prstGeom>
          <a:noFill/>
        </p:spPr>
      </p:pic>
    </p:spTree>
    <p:extLst>
      <p:ext uri="{BB962C8B-B14F-4D97-AF65-F5344CB8AC3E}">
        <p14:creationId xmlns:p14="http://schemas.microsoft.com/office/powerpoint/2010/main" val="24086422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3043260" y="2204864"/>
            <a:ext cx="2808312"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Tahoma" panose="020B0604030504040204" pitchFamily="34" charset="0"/>
                <a:ea typeface="Tahoma" panose="020B0604030504040204" pitchFamily="34" charset="0"/>
                <a:cs typeface="Tahoma" panose="020B0604030504040204" pitchFamily="34" charset="0"/>
              </a:rPr>
              <a:t>A KURU</a:t>
            </a:r>
          </a:p>
          <a:p>
            <a:pPr algn="ctr"/>
            <a:r>
              <a:rPr lang="tr-TR" b="1" dirty="0" smtClean="0">
                <a:latin typeface="Tahoma" panose="020B0604030504040204" pitchFamily="34" charset="0"/>
                <a:ea typeface="Tahoma" panose="020B0604030504040204" pitchFamily="34" charset="0"/>
                <a:cs typeface="Tahoma" panose="020B0604030504040204" pitchFamily="34" charset="0"/>
              </a:rPr>
              <a:t>4 SAAT</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1063782" y="908720"/>
            <a:ext cx="7064755" cy="707886"/>
          </a:xfrm>
          <a:prstGeom prst="rect">
            <a:avLst/>
          </a:prstGeom>
          <a:noFill/>
        </p:spPr>
        <p:txBody>
          <a:bodyPr wrap="none" lIns="91440" tIns="45720" rIns="91440" bIns="45720">
            <a:spAutoFit/>
          </a:bodyPr>
          <a:lstStyle/>
          <a:p>
            <a:pPr algn="ctr"/>
            <a:r>
              <a:rPr lang="tr-TR"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HAFTALIK DERS SAATLERİ</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endParaRPr>
          </a:p>
        </p:txBody>
      </p:sp>
      <p:pic>
        <p:nvPicPr>
          <p:cNvPr id="7" name="Picture 2" descr="http://www.yildiz.edu.tr/images/images/logo500.gif"/>
          <p:cNvPicPr>
            <a:picLocks noChangeAspect="1" noChangeArrowheads="1"/>
          </p:cNvPicPr>
          <p:nvPr/>
        </p:nvPicPr>
        <p:blipFill>
          <a:blip r:embed="rId2"/>
          <a:srcRect/>
          <a:stretch>
            <a:fillRect/>
          </a:stretch>
        </p:blipFill>
        <p:spPr bwMode="auto">
          <a:xfrm>
            <a:off x="8001024" y="0"/>
            <a:ext cx="928669" cy="928670"/>
          </a:xfrm>
          <a:prstGeom prst="rect">
            <a:avLst/>
          </a:prstGeom>
          <a:noFill/>
        </p:spPr>
      </p:pic>
      <p:sp>
        <p:nvSpPr>
          <p:cNvPr id="8" name="Oval 7"/>
          <p:cNvSpPr/>
          <p:nvPr/>
        </p:nvSpPr>
        <p:spPr>
          <a:xfrm>
            <a:off x="753696" y="3717032"/>
            <a:ext cx="2808312"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Tahoma" panose="020B0604030504040204" pitchFamily="34" charset="0"/>
                <a:ea typeface="Tahoma" panose="020B0604030504040204" pitchFamily="34" charset="0"/>
                <a:cs typeface="Tahoma" panose="020B0604030504040204" pitchFamily="34" charset="0"/>
              </a:rPr>
              <a:t>B KURU</a:t>
            </a:r>
          </a:p>
          <a:p>
            <a:pPr algn="ctr"/>
            <a:r>
              <a:rPr lang="tr-TR" b="1" dirty="0" smtClean="0">
                <a:latin typeface="Tahoma" panose="020B0604030504040204" pitchFamily="34" charset="0"/>
                <a:ea typeface="Tahoma" panose="020B0604030504040204" pitchFamily="34" charset="0"/>
                <a:cs typeface="Tahoma" panose="020B0604030504040204" pitchFamily="34" charset="0"/>
              </a:rPr>
              <a:t>4 SAAT</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9" name="Oval 8"/>
          <p:cNvSpPr/>
          <p:nvPr/>
        </p:nvSpPr>
        <p:spPr>
          <a:xfrm>
            <a:off x="5192712" y="3717032"/>
            <a:ext cx="2808312"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Tahoma" panose="020B0604030504040204" pitchFamily="34" charset="0"/>
                <a:ea typeface="Tahoma" panose="020B0604030504040204" pitchFamily="34" charset="0"/>
                <a:cs typeface="Tahoma" panose="020B0604030504040204" pitchFamily="34" charset="0"/>
              </a:rPr>
              <a:t>C KURU</a:t>
            </a:r>
          </a:p>
          <a:p>
            <a:pPr algn="ctr"/>
            <a:r>
              <a:rPr lang="tr-TR" b="1" dirty="0" smtClean="0">
                <a:latin typeface="Tahoma" panose="020B0604030504040204" pitchFamily="34" charset="0"/>
                <a:ea typeface="Tahoma" panose="020B0604030504040204" pitchFamily="34" charset="0"/>
                <a:cs typeface="Tahoma" panose="020B0604030504040204" pitchFamily="34" charset="0"/>
              </a:rPr>
              <a:t>4 SAAT</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735951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urriculum Office\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752" y="1772816"/>
            <a:ext cx="2214064" cy="381642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urriculum Office\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772816"/>
            <a:ext cx="2232248" cy="37955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390746" y="928670"/>
            <a:ext cx="6375464" cy="707886"/>
          </a:xfrm>
          <a:prstGeom prst="rect">
            <a:avLst/>
          </a:prstGeom>
          <a:noFill/>
        </p:spPr>
        <p:txBody>
          <a:bodyPr wrap="none" lIns="91440" tIns="45720" rIns="91440" bIns="45720">
            <a:spAutoFit/>
          </a:bodyPr>
          <a:lstStyle/>
          <a:p>
            <a:pPr algn="ctr"/>
            <a:r>
              <a:rPr lang="tr-T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DERS MATERYALLERİ</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2" name="Picture 2" descr="http://www.yildiz.edu.tr/images/images/logo500.gif"/>
          <p:cNvPicPr>
            <a:picLocks noChangeAspect="1" noChangeArrowheads="1"/>
          </p:cNvPicPr>
          <p:nvPr/>
        </p:nvPicPr>
        <p:blipFill>
          <a:blip r:embed="rId4"/>
          <a:srcRect/>
          <a:stretch>
            <a:fillRect/>
          </a:stretch>
        </p:blipFill>
        <p:spPr bwMode="auto">
          <a:xfrm>
            <a:off x="8001024" y="0"/>
            <a:ext cx="928669" cy="928670"/>
          </a:xfrm>
          <a:prstGeom prst="rect">
            <a:avLst/>
          </a:prstGeom>
          <a:noFill/>
        </p:spPr>
      </p:pic>
      <p:pic>
        <p:nvPicPr>
          <p:cNvPr id="1029" name="Picture 5" descr="C:\Users\Curriculum Office\Desktop\untitl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1772815"/>
            <a:ext cx="2669221" cy="37955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1752" y="5877271"/>
            <a:ext cx="2214064" cy="646331"/>
          </a:xfrm>
          <a:prstGeom prst="rect">
            <a:avLst/>
          </a:prstGeom>
          <a:noFill/>
        </p:spPr>
        <p:txBody>
          <a:bodyPr wrap="square" rtlCol="0">
            <a:spAutoFit/>
          </a:bodyPr>
          <a:lstStyle/>
          <a:p>
            <a:pPr algn="ctr"/>
            <a:r>
              <a:rPr lang="tr-T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B ve C sınıfları için birinci yarıyıl</a:t>
            </a:r>
            <a:endParaRPr lang="en-US"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3236767" y="5877270"/>
            <a:ext cx="2214064" cy="646331"/>
          </a:xfrm>
          <a:prstGeom prst="rect">
            <a:avLst/>
          </a:prstGeom>
          <a:noFill/>
        </p:spPr>
        <p:txBody>
          <a:bodyPr wrap="square" rtlCol="0">
            <a:spAutoFit/>
          </a:bodyPr>
          <a:lstStyle/>
          <a:p>
            <a:pPr algn="ctr"/>
            <a:r>
              <a:rPr lang="tr-T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 sınıfları için birinci yarıyıl</a:t>
            </a:r>
            <a:endParaRPr lang="en-US"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6023714" y="5877271"/>
            <a:ext cx="2214064" cy="646331"/>
          </a:xfrm>
          <a:prstGeom prst="rect">
            <a:avLst/>
          </a:prstGeom>
          <a:noFill/>
        </p:spPr>
        <p:txBody>
          <a:bodyPr wrap="square" rtlCol="0">
            <a:spAutoFit/>
          </a:bodyPr>
          <a:lstStyle/>
          <a:p>
            <a:pPr algn="ctr"/>
            <a:r>
              <a:rPr lang="tr-T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 B ve C sınıfları için ikinci yarıyıl</a:t>
            </a:r>
            <a:endParaRPr lang="en-US"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297854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19" y="1916832"/>
            <a:ext cx="8678173" cy="4325112"/>
          </a:xfrm>
        </p:spPr>
        <p:txBody>
          <a:bodyPr>
            <a:normAutofit fontScale="62500" lnSpcReduction="20000"/>
          </a:bodyPr>
          <a:lstStyle/>
          <a:p>
            <a:pPr algn="just">
              <a:lnSpc>
                <a:spcPct val="120000"/>
              </a:lnSpc>
              <a:buClr>
                <a:schemeClr val="accent6">
                  <a:lumMod val="50000"/>
                </a:schemeClr>
              </a:buClr>
              <a:buFont typeface="Arial" panose="020B0604020202020204" pitchFamily="34" charset="0"/>
              <a:buChar char="•"/>
            </a:pPr>
            <a:r>
              <a:rPr lang="tr-TR" sz="3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Dinleme ve konuşma becerilerinizi geliştirmenize yardımcı olmak</a:t>
            </a:r>
          </a:p>
          <a:p>
            <a:pPr algn="just">
              <a:lnSpc>
                <a:spcPct val="120000"/>
              </a:lnSpc>
              <a:buClr>
                <a:schemeClr val="accent6">
                  <a:lumMod val="50000"/>
                </a:schemeClr>
              </a:buClr>
              <a:buFont typeface="Arial" panose="020B0604020202020204" pitchFamily="34" charset="0"/>
              <a:buChar char="•"/>
            </a:pPr>
            <a:endParaRPr lang="tr-TR" sz="3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buClr>
                <a:schemeClr val="accent6">
                  <a:lumMod val="50000"/>
                </a:schemeClr>
              </a:buClr>
              <a:buFont typeface="Arial" panose="020B0604020202020204" pitchFamily="34" charset="0"/>
              <a:buChar char="•"/>
            </a:pPr>
            <a:r>
              <a:rPr lang="tr-TR" sz="3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İngilizceyi doğru ve akıcı bir şekilde kullanabilme yetkinliği kazanmanıza yardımcı olmak</a:t>
            </a:r>
          </a:p>
          <a:p>
            <a:pPr algn="just">
              <a:lnSpc>
                <a:spcPct val="120000"/>
              </a:lnSpc>
              <a:buClr>
                <a:schemeClr val="accent6">
                  <a:lumMod val="50000"/>
                </a:schemeClr>
              </a:buClr>
              <a:buFont typeface="Arial" panose="020B0604020202020204" pitchFamily="34" charset="0"/>
              <a:buChar char="•"/>
            </a:pPr>
            <a:endParaRPr lang="tr-TR" sz="3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buClr>
                <a:schemeClr val="accent6">
                  <a:lumMod val="50000"/>
                </a:schemeClr>
              </a:buClr>
              <a:buFont typeface="Arial" panose="020B0604020202020204" pitchFamily="34" charset="0"/>
              <a:buChar char="•"/>
            </a:pPr>
            <a:r>
              <a:rPr lang="tr-TR" sz="3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Dil ve kültür arasındaki ilişkiyi kavramanıza yardımcı olarak farklı kültürleri keşfetmenizi sağlamak</a:t>
            </a:r>
          </a:p>
          <a:p>
            <a:pPr algn="just">
              <a:lnSpc>
                <a:spcPct val="120000"/>
              </a:lnSpc>
              <a:buClr>
                <a:schemeClr val="accent6">
                  <a:lumMod val="50000"/>
                </a:schemeClr>
              </a:buClr>
              <a:buFont typeface="Arial" panose="020B0604020202020204" pitchFamily="34" charset="0"/>
              <a:buChar char="•"/>
            </a:pPr>
            <a:endParaRPr lang="tr-TR" sz="3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buClr>
                <a:schemeClr val="accent6">
                  <a:lumMod val="50000"/>
                </a:schemeClr>
              </a:buClr>
              <a:buFont typeface="Arial" panose="020B0604020202020204" pitchFamily="34" charset="0"/>
              <a:buChar char="•"/>
            </a:pPr>
            <a:r>
              <a:rPr lang="tr-TR" sz="3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İngilizce kelime dağarcığınızı geliştirmenize yardımcı olmak</a:t>
            </a:r>
          </a:p>
          <a:p>
            <a:endParaRPr lang="tr-TR" sz="2900" dirty="0"/>
          </a:p>
          <a:p>
            <a:endParaRPr lang="tr-TR" dirty="0"/>
          </a:p>
        </p:txBody>
      </p:sp>
      <p:sp>
        <p:nvSpPr>
          <p:cNvPr id="4" name="Rectangle 3"/>
          <p:cNvSpPr/>
          <p:nvPr/>
        </p:nvSpPr>
        <p:spPr>
          <a:xfrm>
            <a:off x="1115616" y="928670"/>
            <a:ext cx="6192687" cy="707886"/>
          </a:xfrm>
          <a:prstGeom prst="rect">
            <a:avLst/>
          </a:prstGeom>
          <a:noFill/>
        </p:spPr>
        <p:txBody>
          <a:bodyPr wrap="square" lIns="91440" tIns="45720" rIns="91440" bIns="45720">
            <a:spAutoFit/>
          </a:bodyPr>
          <a:lstStyle/>
          <a:p>
            <a:pPr algn="ctr"/>
            <a:r>
              <a:rPr lang="tr-T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HEDEFLERİMİZ</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7" name="Picture 2" descr="http://www.yildiz.edu.tr/images/images/logo500.gif"/>
          <p:cNvPicPr>
            <a:picLocks noChangeAspect="1" noChangeArrowheads="1"/>
          </p:cNvPicPr>
          <p:nvPr/>
        </p:nvPicPr>
        <p:blipFill>
          <a:blip r:embed="rId2"/>
          <a:srcRect/>
          <a:stretch>
            <a:fillRect/>
          </a:stretch>
        </p:blipFill>
        <p:spPr bwMode="auto">
          <a:xfrm>
            <a:off x="8001024" y="0"/>
            <a:ext cx="928669" cy="928670"/>
          </a:xfrm>
          <a:prstGeom prst="rect">
            <a:avLst/>
          </a:prstGeom>
          <a:noFill/>
        </p:spPr>
      </p:pic>
    </p:spTree>
    <p:extLst>
      <p:ext uri="{BB962C8B-B14F-4D97-AF65-F5344CB8AC3E}">
        <p14:creationId xmlns:p14="http://schemas.microsoft.com/office/powerpoint/2010/main" val="23050736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3848" y="928670"/>
            <a:ext cx="8709436" cy="1323439"/>
          </a:xfrm>
          <a:prstGeom prst="rect">
            <a:avLst/>
          </a:prstGeom>
          <a:noFill/>
        </p:spPr>
        <p:txBody>
          <a:bodyPr wrap="none" lIns="91440" tIns="45720" rIns="91440" bIns="45720">
            <a:spAutoFit/>
          </a:bodyPr>
          <a:lstStyle/>
          <a:p>
            <a:pPr algn="ctr"/>
            <a:r>
              <a:rPr lang="tr-T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LISTENING&amp;SPEAKING </a:t>
            </a:r>
            <a:r>
              <a:rPr lang="tr-TR"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DERSİ </a:t>
            </a:r>
          </a:p>
          <a:p>
            <a:pPr algn="ctr"/>
            <a:r>
              <a:rPr lang="tr-TR"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NOT DEĞERLENDİRME</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Picture 2" descr="http://www.yildiz.edu.tr/images/images/logo500.gif"/>
          <p:cNvPicPr>
            <a:picLocks noChangeAspect="1" noChangeArrowheads="1"/>
          </p:cNvPicPr>
          <p:nvPr/>
        </p:nvPicPr>
        <p:blipFill>
          <a:blip r:embed="rId2"/>
          <a:srcRect/>
          <a:stretch>
            <a:fillRect/>
          </a:stretch>
        </p:blipFill>
        <p:spPr bwMode="auto">
          <a:xfrm>
            <a:off x="8001024" y="0"/>
            <a:ext cx="928669" cy="928670"/>
          </a:xfrm>
          <a:prstGeom prst="rect">
            <a:avLst/>
          </a:prstGeom>
          <a:noFill/>
        </p:spPr>
      </p:pic>
      <p:sp>
        <p:nvSpPr>
          <p:cNvPr id="7" name="TextBox 6"/>
          <p:cNvSpPr txBox="1"/>
          <p:nvPr/>
        </p:nvSpPr>
        <p:spPr>
          <a:xfrm>
            <a:off x="107503" y="2348880"/>
            <a:ext cx="8822189" cy="707886"/>
          </a:xfrm>
          <a:prstGeom prst="rect">
            <a:avLst/>
          </a:prstGeom>
          <a:noFill/>
        </p:spPr>
        <p:txBody>
          <a:bodyPr wrap="square" rtlCol="0">
            <a:spAutoFit/>
          </a:bodyPr>
          <a:lstStyle/>
          <a:p>
            <a:pPr marL="285750" indent="-285750" algn="just">
              <a:buFont typeface="Wingdings" panose="05000000000000000000" pitchFamily="2" charset="2"/>
              <a:buChar char="q"/>
            </a:pP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Listening&amp;Speaking dersi, dönem içi notunuzun </a:t>
            </a:r>
            <a:r>
              <a:rPr lang="tr-TR"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%15’ini </a:t>
            </a: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oluşturmaktadır. </a:t>
            </a:r>
            <a:endParaRPr lang="en-US"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215007" y="3645024"/>
            <a:ext cx="5553328" cy="1015663"/>
          </a:xfrm>
          <a:prstGeom prst="rect">
            <a:avLst/>
          </a:prstGeom>
          <a:solidFill>
            <a:schemeClr val="accent6">
              <a:lumMod val="60000"/>
              <a:lumOff val="40000"/>
            </a:schemeClr>
          </a:solidFill>
        </p:spPr>
        <p:txBody>
          <a:bodyPr wrap="square" rtlCol="0">
            <a:spAutoFit/>
          </a:bodyPr>
          <a:lstStyle/>
          <a:p>
            <a:pPr marL="285750" indent="-285750">
              <a:buFont typeface="Wingdings" panose="05000000000000000000" pitchFamily="2" charset="2"/>
              <a:buChar char="§"/>
            </a:pPr>
            <a:r>
              <a:rPr lang="tr-TR" sz="2000" dirty="0" smtClean="0">
                <a:latin typeface="Tahoma" panose="020B0604030504040204" pitchFamily="34" charset="0"/>
                <a:ea typeface="Tahoma" panose="020B0604030504040204" pitchFamily="34" charset="0"/>
                <a:cs typeface="Tahoma" panose="020B0604030504040204" pitchFamily="34" charset="0"/>
              </a:rPr>
              <a:t>Birinci yarıyıl için;</a:t>
            </a:r>
          </a:p>
          <a:p>
            <a:pPr marL="742950" lvl="1" indent="-285750">
              <a:buFont typeface="Wingdings" panose="05000000000000000000" pitchFamily="2" charset="2"/>
              <a:buChar char="Ø"/>
            </a:pPr>
            <a:r>
              <a:rPr lang="tr-TR" sz="2000" dirty="0" smtClean="0">
                <a:latin typeface="Tahoma" panose="020B0604030504040204" pitchFamily="34" charset="0"/>
                <a:ea typeface="Tahoma" panose="020B0604030504040204" pitchFamily="34" charset="0"/>
                <a:cs typeface="Tahoma" panose="020B0604030504040204" pitchFamily="34" charset="0"/>
              </a:rPr>
              <a:t>Sunum (Presentation)		%7,5</a:t>
            </a:r>
          </a:p>
          <a:p>
            <a:pPr marL="742950" lvl="1" indent="-285750">
              <a:buFont typeface="Wingdings" panose="05000000000000000000" pitchFamily="2" charset="2"/>
              <a:buChar char="Ø"/>
            </a:pPr>
            <a:r>
              <a:rPr lang="tr-TR" sz="2000" dirty="0" smtClean="0">
                <a:latin typeface="Tahoma" panose="020B0604030504040204" pitchFamily="34" charset="0"/>
                <a:ea typeface="Tahoma" panose="020B0604030504040204" pitchFamily="34" charset="0"/>
                <a:cs typeface="Tahoma" panose="020B0604030504040204" pitchFamily="34" charset="0"/>
              </a:rPr>
              <a:t>Sözlü Sınav (Oral Exam)		%7,5</a:t>
            </a:r>
          </a:p>
        </p:txBody>
      </p:sp>
      <p:sp>
        <p:nvSpPr>
          <p:cNvPr id="10" name="TextBox 9"/>
          <p:cNvSpPr txBox="1"/>
          <p:nvPr/>
        </p:nvSpPr>
        <p:spPr>
          <a:xfrm>
            <a:off x="3483806" y="5128213"/>
            <a:ext cx="5445887" cy="1015663"/>
          </a:xfrm>
          <a:prstGeom prst="rect">
            <a:avLst/>
          </a:prstGeom>
          <a:solidFill>
            <a:schemeClr val="accent6">
              <a:lumMod val="60000"/>
              <a:lumOff val="40000"/>
            </a:schemeClr>
          </a:solidFill>
        </p:spPr>
        <p:txBody>
          <a:bodyPr wrap="square" rtlCol="0">
            <a:spAutoFit/>
          </a:bodyPr>
          <a:lstStyle/>
          <a:p>
            <a:pPr marL="285750" indent="-285750">
              <a:buFont typeface="Wingdings" panose="05000000000000000000" pitchFamily="2" charset="2"/>
              <a:buChar char="§"/>
            </a:pPr>
            <a:r>
              <a:rPr lang="tr-TR" sz="2000" dirty="0" smtClean="0">
                <a:latin typeface="Tahoma" panose="020B0604030504040204" pitchFamily="34" charset="0"/>
                <a:ea typeface="Tahoma" panose="020B0604030504040204" pitchFamily="34" charset="0"/>
                <a:cs typeface="Tahoma" panose="020B0604030504040204" pitchFamily="34" charset="0"/>
              </a:rPr>
              <a:t>İkinci yarıyıl için;</a:t>
            </a:r>
          </a:p>
          <a:p>
            <a:pPr marL="742950" lvl="1" indent="-285750">
              <a:buFont typeface="Wingdings" panose="05000000000000000000" pitchFamily="2" charset="2"/>
              <a:buChar char="Ø"/>
            </a:pPr>
            <a:r>
              <a:rPr lang="tr-TR" sz="2000" dirty="0" smtClean="0">
                <a:latin typeface="Tahoma" panose="020B0604030504040204" pitchFamily="34" charset="0"/>
                <a:ea typeface="Tahoma" panose="020B0604030504040204" pitchFamily="34" charset="0"/>
                <a:cs typeface="Tahoma" panose="020B0604030504040204" pitchFamily="34" charset="0"/>
              </a:rPr>
              <a:t>Sunum (Presentation)		%7,5</a:t>
            </a:r>
          </a:p>
          <a:p>
            <a:pPr marL="742950" lvl="1" indent="-285750">
              <a:buFont typeface="Wingdings" panose="05000000000000000000" pitchFamily="2" charset="2"/>
              <a:buChar char="Ø"/>
            </a:pPr>
            <a:r>
              <a:rPr lang="tr-TR" sz="2000" dirty="0" smtClean="0">
                <a:latin typeface="Tahoma" panose="020B0604030504040204" pitchFamily="34" charset="0"/>
                <a:ea typeface="Tahoma" panose="020B0604030504040204" pitchFamily="34" charset="0"/>
                <a:cs typeface="Tahoma" panose="020B0604030504040204" pitchFamily="34" charset="0"/>
              </a:rPr>
              <a:t>Sözlü Sınav (Oral Exam)		%7,5</a:t>
            </a:r>
          </a:p>
        </p:txBody>
      </p:sp>
    </p:spTree>
    <p:extLst>
      <p:ext uri="{BB962C8B-B14F-4D97-AF65-F5344CB8AC3E}">
        <p14:creationId xmlns:p14="http://schemas.microsoft.com/office/powerpoint/2010/main" val="20683822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yildiz.edu.tr/images/images/logo500.gif"/>
          <p:cNvPicPr>
            <a:picLocks noChangeAspect="1" noChangeArrowheads="1"/>
          </p:cNvPicPr>
          <p:nvPr/>
        </p:nvPicPr>
        <p:blipFill>
          <a:blip r:embed="rId2"/>
          <a:srcRect/>
          <a:stretch>
            <a:fillRect/>
          </a:stretch>
        </p:blipFill>
        <p:spPr bwMode="auto">
          <a:xfrm>
            <a:off x="8001024" y="0"/>
            <a:ext cx="928669" cy="928670"/>
          </a:xfrm>
          <a:prstGeom prst="rect">
            <a:avLst/>
          </a:prstGeom>
          <a:noFill/>
        </p:spPr>
      </p:pic>
      <p:sp>
        <p:nvSpPr>
          <p:cNvPr id="7" name="Rectangle 6"/>
          <p:cNvSpPr/>
          <p:nvPr/>
        </p:nvSpPr>
        <p:spPr>
          <a:xfrm>
            <a:off x="248035" y="2348880"/>
            <a:ext cx="8677303" cy="3939540"/>
          </a:xfrm>
          <a:prstGeom prst="rect">
            <a:avLst/>
          </a:prstGeom>
        </p:spPr>
        <p:txBody>
          <a:bodyPr wrap="square">
            <a:spAutoFit/>
          </a:bodyPr>
          <a:lstStyle/>
          <a:p>
            <a:pPr marL="285750" indent="-285750" algn="just">
              <a:buFont typeface="Arial" panose="020B0604020202020204" pitchFamily="34" charset="0"/>
              <a:buChar char="•"/>
            </a:pPr>
            <a:r>
              <a:rPr lang="tr-TR" sz="2000" b="1" dirty="0" err="1"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Listening&amp;Speaking</a:t>
            </a: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dersi </a:t>
            </a:r>
            <a:r>
              <a:rPr lang="tr-TR"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ile ilgili bütün sorularınız için </a:t>
            </a: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öncelikle L&amp;S dersi </a:t>
            </a:r>
            <a:r>
              <a:rPr lang="tr-TR"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öğretmenini ziyaret edebilirsiniz. </a:t>
            </a:r>
          </a:p>
          <a:p>
            <a:pPr marL="109728" indent="0" algn="just">
              <a:buNone/>
            </a:pPr>
            <a:endParaRPr lang="tr-TR"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tr-TR"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Coursebook dersi koordinatörlüğü Temel İngilizce bölümü </a:t>
            </a: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tr-TR"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A-302</a:t>
            </a: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tr-TR"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nolu odada bulunmaktadır. Sorularınız için burayı da ziyaret edebilirsiniz</a:t>
            </a: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t>
            </a:r>
          </a:p>
          <a:p>
            <a:pPr algn="just"/>
            <a:endParaRPr lang="tr-TR"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endParaRPr lang="tr-TR"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LISTENING&amp;SPEAKING COORDINATION</a:t>
            </a:r>
          </a:p>
          <a:p>
            <a:pPr algn="just"/>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ÖĞR. GÖR. NİLGÜN ERSELCAN</a:t>
            </a:r>
            <a:endParaRPr lang="tr-TR"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endParaRPr lang="tr-TR"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lvl="8" algn="just">
              <a:lnSpc>
                <a:spcPct val="150000"/>
              </a:lnSpc>
            </a:pPr>
            <a:r>
              <a:rPr lang="tr-TR"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p>
        </p:txBody>
      </p:sp>
      <p:sp>
        <p:nvSpPr>
          <p:cNvPr id="9" name="Rectangle 8"/>
          <p:cNvSpPr/>
          <p:nvPr/>
        </p:nvSpPr>
        <p:spPr>
          <a:xfrm>
            <a:off x="584200" y="1124744"/>
            <a:ext cx="7416824" cy="553998"/>
          </a:xfrm>
          <a:prstGeom prst="rect">
            <a:avLst/>
          </a:prstGeom>
          <a:noFill/>
        </p:spPr>
        <p:txBody>
          <a:bodyPr wrap="square" lIns="91440" tIns="45720" rIns="91440" bIns="45720">
            <a:spAutoFit/>
          </a:bodyPr>
          <a:lstStyle/>
          <a:p>
            <a:pPr algn="ctr"/>
            <a:r>
              <a:rPr lang="tr-TR" sz="3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itchFamily="34" charset="0"/>
                <a:ea typeface="Tahoma" pitchFamily="34" charset="0"/>
                <a:cs typeface="Tahoma" pitchFamily="34" charset="0"/>
              </a:rPr>
              <a:t>KOORDİNASYON</a:t>
            </a:r>
            <a:endParaRPr lang="en-US" sz="3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128963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b="1" dirty="0" smtClean="0">
                <a:latin typeface="Tahoma" pitchFamily="34" charset="0"/>
                <a:ea typeface="Tahoma" pitchFamily="34" charset="0"/>
                <a:cs typeface="Tahoma" pitchFamily="34" charset="0"/>
              </a:rPr>
              <a:t>WRITING</a:t>
            </a:r>
            <a:endParaRPr lang="tr-TR" b="1" dirty="0">
              <a:latin typeface="Tahoma" pitchFamily="34" charset="0"/>
              <a:ea typeface="Tahoma" pitchFamily="34" charset="0"/>
              <a:cs typeface="Tahoma" pitchFamily="34" charset="0"/>
            </a:endParaRPr>
          </a:p>
        </p:txBody>
      </p:sp>
      <p:pic>
        <p:nvPicPr>
          <p:cNvPr id="6146" name="Picture 2" descr="http://www.yildiz.edu.tr/images/images/logo500.gif"/>
          <p:cNvPicPr>
            <a:picLocks noChangeAspect="1" noChangeArrowheads="1"/>
          </p:cNvPicPr>
          <p:nvPr/>
        </p:nvPicPr>
        <p:blipFill>
          <a:blip r:embed="rId2"/>
          <a:srcRect/>
          <a:stretch>
            <a:fillRect/>
          </a:stretch>
        </p:blipFill>
        <p:spPr bwMode="auto">
          <a:xfrm>
            <a:off x="6143636" y="642918"/>
            <a:ext cx="2214577" cy="2214578"/>
          </a:xfrm>
          <a:prstGeom prst="rect">
            <a:avLst/>
          </a:prstGeom>
          <a:noFill/>
        </p:spPr>
      </p:pic>
    </p:spTree>
    <p:extLst>
      <p:ext uri="{BB962C8B-B14F-4D97-AF65-F5344CB8AC3E}">
        <p14:creationId xmlns:p14="http://schemas.microsoft.com/office/powerpoint/2010/main" val="3555771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79512" y="980728"/>
            <a:ext cx="8712968" cy="4968552"/>
          </a:xfrm>
        </p:spPr>
        <p:txBody>
          <a:bodyPr>
            <a:normAutofit fontScale="85000" lnSpcReduction="10000"/>
          </a:bodyPr>
          <a:lstStyle/>
          <a:p>
            <a:pPr algn="just">
              <a:buClr>
                <a:schemeClr val="accent6">
                  <a:lumMod val="50000"/>
                </a:schemeClr>
              </a:buClr>
              <a:buFont typeface="Arial" panose="020B0604020202020204" pitchFamily="34" charset="0"/>
              <a:buChar char="•"/>
            </a:pPr>
            <a:r>
              <a:rPr lang="tr-TR"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YTÜ, lisans programlarına kabul edilen öğrenciler arasında, İngilizce dilinde bilgi ve becerisi yeterli olanlar doğrudan lisans programlarına </a:t>
            </a:r>
            <a:r>
              <a:rPr lang="tr-T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başlar. </a:t>
            </a:r>
            <a:r>
              <a:rPr lang="tr-TR" b="1" u="sng"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(İngilizce Yeterlilik sınavından 100 üzerinden en az 60 alan öğrenciler)</a:t>
            </a:r>
          </a:p>
          <a:p>
            <a:pPr marL="0" indent="0" algn="just">
              <a:buNone/>
            </a:pPr>
            <a:endParaRPr lang="tr-TR"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buClr>
                <a:schemeClr val="accent6">
                  <a:lumMod val="50000"/>
                </a:schemeClr>
              </a:buClr>
            </a:pPr>
            <a:r>
              <a:rPr lang="tr-TR"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İngilizce düzeyi lisans eğitimi programlarına başlamaya yeterli olmayanlar ise normal süresi bir akademik yıl olan İngilizce Hazırlık Programı’na kayıt yaptırırlar</a:t>
            </a:r>
            <a:r>
              <a:rPr lang="tr-T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t>
            </a:r>
          </a:p>
          <a:p>
            <a:pPr marL="109728" indent="0" algn="just">
              <a:buNone/>
            </a:pPr>
            <a:endParaRPr lang="tr-TR"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buClr>
                <a:schemeClr val="accent6">
                  <a:lumMod val="50000"/>
                </a:schemeClr>
              </a:buClr>
              <a:buFont typeface="Arial" panose="020B0604020202020204" pitchFamily="34" charset="0"/>
              <a:buChar char="•"/>
            </a:pPr>
            <a:r>
              <a:rPr lang="tr-T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İYS sınavına göre seviyeler belirlenecektir. İYS sınavına girmeyen öğrenciler en alt kurdan başlayacaklardır. </a:t>
            </a:r>
            <a:endParaRPr lang="tr-TR"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2" descr="http://www.yildiz.edu.tr/images/images/logo500.gif"/>
          <p:cNvPicPr>
            <a:picLocks noChangeAspect="1" noChangeArrowheads="1"/>
          </p:cNvPicPr>
          <p:nvPr/>
        </p:nvPicPr>
        <p:blipFill>
          <a:blip r:embed="rId2"/>
          <a:srcRect/>
          <a:stretch>
            <a:fillRect/>
          </a:stretch>
        </p:blipFill>
        <p:spPr bwMode="auto">
          <a:xfrm>
            <a:off x="8001024" y="0"/>
            <a:ext cx="928669" cy="928670"/>
          </a:xfrm>
          <a:prstGeom prst="rect">
            <a:avLst/>
          </a:prstGeom>
          <a:noFill/>
        </p:spPr>
      </p:pic>
    </p:spTree>
    <p:extLst>
      <p:ext uri="{BB962C8B-B14F-4D97-AF65-F5344CB8AC3E}">
        <p14:creationId xmlns:p14="http://schemas.microsoft.com/office/powerpoint/2010/main" val="6466273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3043260" y="2204864"/>
            <a:ext cx="2808312"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Tahoma" panose="020B0604030504040204" pitchFamily="34" charset="0"/>
                <a:ea typeface="Tahoma" panose="020B0604030504040204" pitchFamily="34" charset="0"/>
                <a:cs typeface="Tahoma" panose="020B0604030504040204" pitchFamily="34" charset="0"/>
              </a:rPr>
              <a:t>A KURU</a:t>
            </a:r>
          </a:p>
          <a:p>
            <a:pPr algn="ctr"/>
            <a:r>
              <a:rPr lang="tr-TR" b="1" dirty="0" smtClean="0">
                <a:latin typeface="Tahoma" panose="020B0604030504040204" pitchFamily="34" charset="0"/>
                <a:ea typeface="Tahoma" panose="020B0604030504040204" pitchFamily="34" charset="0"/>
                <a:cs typeface="Tahoma" panose="020B0604030504040204" pitchFamily="34" charset="0"/>
              </a:rPr>
              <a:t>4 SAAT</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1063782" y="908720"/>
            <a:ext cx="7064755" cy="707886"/>
          </a:xfrm>
          <a:prstGeom prst="rect">
            <a:avLst/>
          </a:prstGeom>
          <a:noFill/>
        </p:spPr>
        <p:txBody>
          <a:bodyPr wrap="none" lIns="91440" tIns="45720" rIns="91440" bIns="45720">
            <a:spAutoFit/>
          </a:bodyPr>
          <a:lstStyle/>
          <a:p>
            <a:pPr algn="ctr"/>
            <a:r>
              <a:rPr lang="tr-TR"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rPr>
              <a:t>HAFTALIK DERS SAATLERİ</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anose="020B0604030504040204" pitchFamily="34" charset="0"/>
              <a:ea typeface="Tahoma" panose="020B0604030504040204" pitchFamily="34" charset="0"/>
              <a:cs typeface="Tahoma" panose="020B0604030504040204" pitchFamily="34" charset="0"/>
            </a:endParaRPr>
          </a:p>
        </p:txBody>
      </p:sp>
      <p:pic>
        <p:nvPicPr>
          <p:cNvPr id="7" name="Picture 2" descr="http://www.yildiz.edu.tr/images/images/logo500.gif"/>
          <p:cNvPicPr>
            <a:picLocks noChangeAspect="1" noChangeArrowheads="1"/>
          </p:cNvPicPr>
          <p:nvPr/>
        </p:nvPicPr>
        <p:blipFill>
          <a:blip r:embed="rId2"/>
          <a:srcRect/>
          <a:stretch>
            <a:fillRect/>
          </a:stretch>
        </p:blipFill>
        <p:spPr bwMode="auto">
          <a:xfrm>
            <a:off x="8001024" y="0"/>
            <a:ext cx="928669" cy="928670"/>
          </a:xfrm>
          <a:prstGeom prst="rect">
            <a:avLst/>
          </a:prstGeom>
          <a:noFill/>
        </p:spPr>
      </p:pic>
      <p:sp>
        <p:nvSpPr>
          <p:cNvPr id="8" name="Oval 7"/>
          <p:cNvSpPr/>
          <p:nvPr/>
        </p:nvSpPr>
        <p:spPr>
          <a:xfrm>
            <a:off x="753696" y="3717032"/>
            <a:ext cx="2808312"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Tahoma" panose="020B0604030504040204" pitchFamily="34" charset="0"/>
                <a:ea typeface="Tahoma" panose="020B0604030504040204" pitchFamily="34" charset="0"/>
                <a:cs typeface="Tahoma" panose="020B0604030504040204" pitchFamily="34" charset="0"/>
              </a:rPr>
              <a:t>B KURU</a:t>
            </a:r>
          </a:p>
          <a:p>
            <a:pPr algn="ctr"/>
            <a:r>
              <a:rPr lang="tr-TR" b="1" dirty="0" smtClean="0">
                <a:latin typeface="Tahoma" panose="020B0604030504040204" pitchFamily="34" charset="0"/>
                <a:ea typeface="Tahoma" panose="020B0604030504040204" pitchFamily="34" charset="0"/>
                <a:cs typeface="Tahoma" panose="020B0604030504040204" pitchFamily="34" charset="0"/>
              </a:rPr>
              <a:t>4 SAAT</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9" name="Oval 8"/>
          <p:cNvSpPr/>
          <p:nvPr/>
        </p:nvSpPr>
        <p:spPr>
          <a:xfrm>
            <a:off x="5192712" y="3717032"/>
            <a:ext cx="2808312"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Tahoma" panose="020B0604030504040204" pitchFamily="34" charset="0"/>
                <a:ea typeface="Tahoma" panose="020B0604030504040204" pitchFamily="34" charset="0"/>
                <a:cs typeface="Tahoma" panose="020B0604030504040204" pitchFamily="34" charset="0"/>
              </a:rPr>
              <a:t>C KURU</a:t>
            </a:r>
          </a:p>
          <a:p>
            <a:pPr algn="ctr"/>
            <a:r>
              <a:rPr lang="tr-TR" b="1" dirty="0" smtClean="0">
                <a:latin typeface="Tahoma" panose="020B0604030504040204" pitchFamily="34" charset="0"/>
                <a:ea typeface="Tahoma" panose="020B0604030504040204" pitchFamily="34" charset="0"/>
                <a:cs typeface="Tahoma" panose="020B0604030504040204" pitchFamily="34" charset="0"/>
              </a:rPr>
              <a:t>4 SAAT</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536716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7" name="Rectangle 6"/>
          <p:cNvSpPr/>
          <p:nvPr/>
        </p:nvSpPr>
        <p:spPr>
          <a:xfrm>
            <a:off x="1955804" y="926769"/>
            <a:ext cx="5245347" cy="707886"/>
          </a:xfrm>
          <a:prstGeom prst="rect">
            <a:avLst/>
          </a:prstGeom>
          <a:noFill/>
        </p:spPr>
        <p:txBody>
          <a:bodyPr wrap="none" lIns="91440" tIns="45720" rIns="91440" bIns="45720">
            <a:spAutoFit/>
          </a:bodyPr>
          <a:lstStyle/>
          <a:p>
            <a:pPr algn="ctr"/>
            <a:r>
              <a:rPr lang="tr-T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DERS MATERYALİ</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8" name="Picture 2" descr="http://www.yildiz.edu.tr/images/images/logo500.gif"/>
          <p:cNvPicPr>
            <a:picLocks noChangeAspect="1" noChangeArrowheads="1"/>
          </p:cNvPicPr>
          <p:nvPr/>
        </p:nvPicPr>
        <p:blipFill>
          <a:blip r:embed="rId2"/>
          <a:srcRect/>
          <a:stretch>
            <a:fillRect/>
          </a:stretch>
        </p:blipFill>
        <p:spPr bwMode="auto">
          <a:xfrm>
            <a:off x="8001024" y="0"/>
            <a:ext cx="928669" cy="928670"/>
          </a:xfrm>
          <a:prstGeom prst="rect">
            <a:avLst/>
          </a:prstGeom>
          <a:noFill/>
        </p:spPr>
      </p:pic>
      <p:sp>
        <p:nvSpPr>
          <p:cNvPr id="4" name="TextBox 3"/>
          <p:cNvSpPr txBox="1"/>
          <p:nvPr/>
        </p:nvSpPr>
        <p:spPr>
          <a:xfrm>
            <a:off x="251520" y="2132856"/>
            <a:ext cx="4104457" cy="3539430"/>
          </a:xfrm>
          <a:prstGeom prst="rect">
            <a:avLst/>
          </a:prstGeom>
          <a:noFill/>
        </p:spPr>
        <p:txBody>
          <a:bodyPr wrap="square" rtlCol="0">
            <a:spAutoFit/>
          </a:bodyPr>
          <a:lstStyle/>
          <a:p>
            <a:pPr algn="ctr"/>
            <a:r>
              <a:rPr lang="tr-TR" sz="28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Yazma derslerinde tüm kurlar için Yabancı Diller Yüksekokulu Writing Koordinatörlüğü tarafından hazırlanan </a:t>
            </a:r>
            <a:r>
              <a:rPr lang="tr-TR"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‘YTU WRITING PACK’ </a:t>
            </a:r>
            <a:r>
              <a:rPr lang="tr-TR" sz="28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kullanılacaktır. </a:t>
            </a:r>
            <a:endParaRPr lang="en-US" sz="28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098" name="Picture 2" descr="C:\Users\UGUR\Desktop\2014-2015 Fall Term- Öğrenci Kapak-page-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9678" y="1634655"/>
            <a:ext cx="3720508" cy="5034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3826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4703" y="928670"/>
            <a:ext cx="6083717" cy="1323439"/>
          </a:xfrm>
          <a:prstGeom prst="rect">
            <a:avLst/>
          </a:prstGeom>
          <a:noFill/>
        </p:spPr>
        <p:txBody>
          <a:bodyPr wrap="none" lIns="91440" tIns="45720" rIns="91440" bIns="45720">
            <a:spAutoFit/>
          </a:bodyPr>
          <a:lstStyle/>
          <a:p>
            <a:pPr algn="ctr"/>
            <a:r>
              <a:rPr lang="tr-TR"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WRITING DERSİNDE </a:t>
            </a:r>
          </a:p>
          <a:p>
            <a:pPr algn="ctr"/>
            <a:r>
              <a:rPr lang="tr-TR"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 ÖĞRENECEĞİZ?</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Picture 2" descr="http://www.yildiz.edu.tr/images/images/logo500.gif"/>
          <p:cNvPicPr>
            <a:picLocks noChangeAspect="1" noChangeArrowheads="1"/>
          </p:cNvPicPr>
          <p:nvPr/>
        </p:nvPicPr>
        <p:blipFill>
          <a:blip r:embed="rId2"/>
          <a:srcRect/>
          <a:stretch>
            <a:fillRect/>
          </a:stretch>
        </p:blipFill>
        <p:spPr bwMode="auto">
          <a:xfrm>
            <a:off x="8001024" y="0"/>
            <a:ext cx="928669" cy="928670"/>
          </a:xfrm>
          <a:prstGeom prst="rect">
            <a:avLst/>
          </a:prstGeom>
          <a:noFill/>
        </p:spPr>
      </p:pic>
      <p:sp>
        <p:nvSpPr>
          <p:cNvPr id="8" name="TextBox 7"/>
          <p:cNvSpPr txBox="1"/>
          <p:nvPr/>
        </p:nvSpPr>
        <p:spPr>
          <a:xfrm>
            <a:off x="379058" y="2636912"/>
            <a:ext cx="8352928" cy="2554545"/>
          </a:xfrm>
          <a:prstGeom prst="rect">
            <a:avLst/>
          </a:prstGeom>
          <a:noFill/>
        </p:spPr>
        <p:txBody>
          <a:bodyPr wrap="square" rtlCol="0">
            <a:spAutoFit/>
          </a:bodyPr>
          <a:lstStyle/>
          <a:p>
            <a:pPr marL="285750" indent="-285750" algn="just">
              <a:buFont typeface="Wingdings" panose="05000000000000000000" pitchFamily="2" charset="2"/>
              <a:buChar char="q"/>
            </a:pP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Birinci yarıyıl için üç farklı paragraf çalışması yapacağız. Öğreneceğiniz paragraf türleri şunlardır:</a:t>
            </a:r>
          </a:p>
          <a:p>
            <a:pPr algn="just"/>
            <a:endParaRPr lang="tr-TR"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mj-lt"/>
              <a:buAutoNum type="arabicPeriod"/>
            </a:pP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Describing a Person </a:t>
            </a:r>
            <a:r>
              <a:rPr lang="tr-TR" sz="20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Y</a:t>
            </a:r>
            <a:r>
              <a:rPr lang="tr-TR" sz="2000" b="1" dirty="0" err="1"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ou</a:t>
            </a: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tr-TR" sz="2000" b="1" dirty="0" err="1"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Admire</a:t>
            </a:r>
            <a:endPar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endPar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mj-lt"/>
              <a:buAutoNum type="arabicPeriod" startAt="2"/>
            </a:pPr>
            <a:r>
              <a:rPr lang="tr-TR" sz="2000" b="1" dirty="0" err="1"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Opinion</a:t>
            </a: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tr-TR" sz="2000" b="1" dirty="0" err="1"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Paragraph</a:t>
            </a:r>
            <a:endPar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endPar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mj-lt"/>
              <a:buAutoNum type="arabicPeriod" startAt="3"/>
            </a:pP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For and </a:t>
            </a:r>
            <a:r>
              <a:rPr lang="tr-TR" sz="2000" b="1" dirty="0" err="1"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Against</a:t>
            </a: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tr-TR" sz="2000" b="1" dirty="0" err="1"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Paragraph</a:t>
            </a:r>
            <a:endParaRPr lang="en-US" dirty="0"/>
          </a:p>
        </p:txBody>
      </p:sp>
    </p:spTree>
    <p:extLst>
      <p:ext uri="{BB962C8B-B14F-4D97-AF65-F5344CB8AC3E}">
        <p14:creationId xmlns:p14="http://schemas.microsoft.com/office/powerpoint/2010/main" val="3257870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4703" y="928670"/>
            <a:ext cx="6083717" cy="1323439"/>
          </a:xfrm>
          <a:prstGeom prst="rect">
            <a:avLst/>
          </a:prstGeom>
          <a:noFill/>
        </p:spPr>
        <p:txBody>
          <a:bodyPr wrap="none" lIns="91440" tIns="45720" rIns="91440" bIns="45720">
            <a:spAutoFit/>
          </a:bodyPr>
          <a:lstStyle/>
          <a:p>
            <a:pPr algn="ctr"/>
            <a:r>
              <a:rPr lang="tr-TR"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WRITING DERSİNDE </a:t>
            </a:r>
          </a:p>
          <a:p>
            <a:pPr algn="ctr"/>
            <a:r>
              <a:rPr lang="tr-TR"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 ÖĞRENECEĞİZ?</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Picture 2" descr="http://www.yildiz.edu.tr/images/images/logo500.gif"/>
          <p:cNvPicPr>
            <a:picLocks noChangeAspect="1" noChangeArrowheads="1"/>
          </p:cNvPicPr>
          <p:nvPr/>
        </p:nvPicPr>
        <p:blipFill>
          <a:blip r:embed="rId2"/>
          <a:srcRect/>
          <a:stretch>
            <a:fillRect/>
          </a:stretch>
        </p:blipFill>
        <p:spPr bwMode="auto">
          <a:xfrm>
            <a:off x="8001024" y="0"/>
            <a:ext cx="928669" cy="928670"/>
          </a:xfrm>
          <a:prstGeom prst="rect">
            <a:avLst/>
          </a:prstGeom>
          <a:noFill/>
        </p:spPr>
      </p:pic>
      <p:sp>
        <p:nvSpPr>
          <p:cNvPr id="8" name="TextBox 7"/>
          <p:cNvSpPr txBox="1"/>
          <p:nvPr/>
        </p:nvSpPr>
        <p:spPr>
          <a:xfrm>
            <a:off x="379058" y="2636912"/>
            <a:ext cx="8352928" cy="2215991"/>
          </a:xfrm>
          <a:prstGeom prst="rect">
            <a:avLst/>
          </a:prstGeom>
          <a:noFill/>
        </p:spPr>
        <p:txBody>
          <a:bodyPr wrap="square" rtlCol="0">
            <a:spAutoFit/>
          </a:bodyPr>
          <a:lstStyle/>
          <a:p>
            <a:pPr marL="285750" indent="-285750" algn="just">
              <a:buFont typeface="Wingdings" panose="05000000000000000000" pitchFamily="2" charset="2"/>
              <a:buChar char="q"/>
            </a:pP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İkinci yarıyıl için ise iki </a:t>
            </a: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çeşit kompozisyon (</a:t>
            </a:r>
            <a:r>
              <a:rPr lang="tr-TR" sz="2000" b="1" dirty="0" err="1"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essay</a:t>
            </a: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yazmayı </a:t>
            </a: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öğreneceksiniz. Bu kompozisyon türleri ise;</a:t>
            </a:r>
          </a:p>
          <a:p>
            <a:pPr algn="just"/>
            <a:endPar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lgn="just">
              <a:buFont typeface="+mj-lt"/>
              <a:buAutoNum type="arabicPeriod"/>
            </a:pPr>
            <a:r>
              <a:rPr lang="tr-TR" sz="2000" b="1" dirty="0" err="1"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Opinion</a:t>
            </a: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tr-TR" sz="2000" b="1" dirty="0" err="1"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Essay</a:t>
            </a:r>
            <a:endParaRPr lang="tr-TR"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endPar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lgn="just">
              <a:buFont typeface="+mj-lt"/>
              <a:buAutoNum type="arabicPeriod" startAt="2"/>
            </a:pP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For and </a:t>
            </a:r>
            <a:r>
              <a:rPr lang="tr-TR" sz="2000" b="1" dirty="0" err="1"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Against</a:t>
            </a: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tr-TR" sz="2000" b="1" dirty="0" err="1"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Essay</a:t>
            </a:r>
            <a:endPar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14869999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77" y="1772816"/>
            <a:ext cx="8927116" cy="5085184"/>
          </a:xfrm>
        </p:spPr>
        <p:txBody>
          <a:bodyPr>
            <a:normAutofit fontScale="25000" lnSpcReduction="20000"/>
          </a:bodyPr>
          <a:lstStyle/>
          <a:p>
            <a:pPr algn="just">
              <a:lnSpc>
                <a:spcPct val="120000"/>
              </a:lnSpc>
              <a:buClr>
                <a:schemeClr val="accent6">
                  <a:lumMod val="50000"/>
                </a:schemeClr>
              </a:buClr>
              <a:buFont typeface="Arial" panose="020B0604020202020204" pitchFamily="34" charset="0"/>
              <a:buChar char="•"/>
            </a:pPr>
            <a:r>
              <a:rPr lang="tr-TR" sz="8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Paragrafın </a:t>
            </a:r>
            <a:r>
              <a:rPr lang="tr-TR" sz="8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yapısını (anafikir-yardımcı fikir,örnekleme) </a:t>
            </a:r>
            <a:r>
              <a:rPr lang="tr-TR" sz="8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kavramak.</a:t>
            </a:r>
          </a:p>
          <a:p>
            <a:pPr marL="109728" indent="0" algn="just">
              <a:lnSpc>
                <a:spcPct val="120000"/>
              </a:lnSpc>
              <a:buClr>
                <a:schemeClr val="accent6">
                  <a:lumMod val="50000"/>
                </a:schemeClr>
              </a:buClr>
              <a:buNone/>
            </a:pPr>
            <a:endParaRPr lang="tr-TR" sz="2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buClr>
                <a:schemeClr val="accent6">
                  <a:lumMod val="50000"/>
                </a:schemeClr>
              </a:buClr>
              <a:buFont typeface="Arial" panose="020B0604020202020204" pitchFamily="34" charset="0"/>
              <a:buChar char="•"/>
            </a:pPr>
            <a:r>
              <a:rPr lang="tr-TR" sz="8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Ana </a:t>
            </a:r>
            <a:r>
              <a:rPr lang="tr-TR" sz="8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fikri ifade eden cümle ve bu cümleyi destekleyebilen cümleleri </a:t>
            </a:r>
            <a:r>
              <a:rPr lang="tr-TR" sz="8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bulabilmek/yazabilmek.</a:t>
            </a:r>
          </a:p>
          <a:p>
            <a:pPr marL="109728" indent="0" algn="just">
              <a:lnSpc>
                <a:spcPct val="120000"/>
              </a:lnSpc>
              <a:buClr>
                <a:schemeClr val="accent6">
                  <a:lumMod val="50000"/>
                </a:schemeClr>
              </a:buClr>
              <a:buNone/>
            </a:pPr>
            <a:endParaRPr lang="tr-TR" sz="2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buClr>
                <a:schemeClr val="accent6">
                  <a:lumMod val="50000"/>
                </a:schemeClr>
              </a:buClr>
              <a:buFont typeface="Arial" panose="020B0604020202020204" pitchFamily="34" charset="0"/>
              <a:buChar char="•"/>
            </a:pPr>
            <a:r>
              <a:rPr lang="tr-TR" sz="8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Farklı türlerde </a:t>
            </a:r>
            <a:r>
              <a:rPr lang="tr-TR" sz="8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paragraflar </a:t>
            </a:r>
            <a:r>
              <a:rPr lang="tr-TR" sz="8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yazabilmek.</a:t>
            </a:r>
          </a:p>
          <a:p>
            <a:pPr marL="109728" indent="0" algn="just">
              <a:lnSpc>
                <a:spcPct val="120000"/>
              </a:lnSpc>
              <a:buClr>
                <a:schemeClr val="accent6">
                  <a:lumMod val="50000"/>
                </a:schemeClr>
              </a:buClr>
              <a:buNone/>
            </a:pPr>
            <a:endParaRPr lang="tr-TR" sz="2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buClr>
                <a:schemeClr val="accent6">
                  <a:lumMod val="50000"/>
                </a:schemeClr>
              </a:buClr>
              <a:buFont typeface="Arial" panose="020B0604020202020204" pitchFamily="34" charset="0"/>
              <a:buChar char="•"/>
            </a:pPr>
            <a:r>
              <a:rPr lang="tr-TR" sz="8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Cümleleri </a:t>
            </a:r>
            <a:r>
              <a:rPr lang="tr-TR" sz="8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ve paragrafları birbirine bağlayacak uygun bağlaçları </a:t>
            </a:r>
            <a:r>
              <a:rPr lang="tr-TR" sz="8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kullanabilmek.</a:t>
            </a:r>
          </a:p>
          <a:p>
            <a:pPr marL="109728" indent="0" algn="just">
              <a:lnSpc>
                <a:spcPct val="120000"/>
              </a:lnSpc>
              <a:buClr>
                <a:schemeClr val="accent6">
                  <a:lumMod val="50000"/>
                </a:schemeClr>
              </a:buClr>
              <a:buNone/>
            </a:pPr>
            <a:endParaRPr lang="tr-TR" sz="2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buClr>
                <a:schemeClr val="accent6">
                  <a:lumMod val="50000"/>
                </a:schemeClr>
              </a:buClr>
              <a:buFont typeface="Arial" panose="020B0604020202020204" pitchFamily="34" charset="0"/>
              <a:buChar char="•"/>
            </a:pPr>
            <a:r>
              <a:rPr lang="tr-TR" sz="8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Akıcılık</a:t>
            </a:r>
            <a:r>
              <a:rPr lang="tr-TR" sz="8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bütünlük ve tutarlılık ilkelerini </a:t>
            </a:r>
            <a:r>
              <a:rPr lang="tr-TR" sz="8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gözetebilmek.</a:t>
            </a:r>
          </a:p>
          <a:p>
            <a:pPr marL="109728" indent="0" algn="just">
              <a:lnSpc>
                <a:spcPct val="120000"/>
              </a:lnSpc>
              <a:buClr>
                <a:schemeClr val="accent6">
                  <a:lumMod val="50000"/>
                </a:schemeClr>
              </a:buClr>
              <a:buNone/>
            </a:pPr>
            <a:endParaRPr lang="tr-TR" sz="2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buClr>
                <a:schemeClr val="accent6">
                  <a:lumMod val="50000"/>
                </a:schemeClr>
              </a:buClr>
              <a:buFont typeface="Arial" panose="020B0604020202020204" pitchFamily="34" charset="0"/>
              <a:buChar char="•"/>
            </a:pPr>
            <a:r>
              <a:rPr lang="tr-TR" sz="8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Noktalama </a:t>
            </a:r>
            <a:r>
              <a:rPr lang="tr-TR" sz="8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işaretlerini doğru bir şekilde kullanabilmek ve yazım kurallarının önemini </a:t>
            </a:r>
            <a:r>
              <a:rPr lang="tr-TR" sz="8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kavramak.</a:t>
            </a:r>
          </a:p>
          <a:p>
            <a:pPr marL="109728" indent="0" algn="just">
              <a:lnSpc>
                <a:spcPct val="120000"/>
              </a:lnSpc>
              <a:buClr>
                <a:schemeClr val="accent6">
                  <a:lumMod val="50000"/>
                </a:schemeClr>
              </a:buClr>
              <a:buNone/>
            </a:pPr>
            <a:endParaRPr lang="tr-TR" sz="2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buClr>
                <a:schemeClr val="accent6">
                  <a:lumMod val="50000"/>
                </a:schemeClr>
              </a:buClr>
              <a:buFont typeface="Arial" panose="020B0604020202020204" pitchFamily="34" charset="0"/>
              <a:buChar char="•"/>
            </a:pPr>
            <a:r>
              <a:rPr lang="tr-TR" sz="8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Dilbilgisi </a:t>
            </a:r>
            <a:r>
              <a:rPr lang="tr-TR" sz="8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kurallarına uygun cümleler </a:t>
            </a:r>
            <a:r>
              <a:rPr lang="tr-TR" sz="8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üretebilmek.</a:t>
            </a:r>
          </a:p>
          <a:p>
            <a:pPr marL="109728" indent="0" algn="just">
              <a:lnSpc>
                <a:spcPct val="120000"/>
              </a:lnSpc>
              <a:buClr>
                <a:schemeClr val="accent6">
                  <a:lumMod val="50000"/>
                </a:schemeClr>
              </a:buClr>
              <a:buNone/>
            </a:pPr>
            <a:endParaRPr lang="tr-TR" sz="2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buClr>
                <a:schemeClr val="accent6">
                  <a:lumMod val="50000"/>
                </a:schemeClr>
              </a:buClr>
              <a:buFont typeface="Arial" panose="020B0604020202020204" pitchFamily="34" charset="0"/>
              <a:buChar char="•"/>
            </a:pPr>
            <a:r>
              <a:rPr lang="tr-TR" sz="8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İngilizce </a:t>
            </a:r>
            <a:r>
              <a:rPr lang="tr-TR" sz="8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sözcük dağarcığını geliştirmek ve yazı yazarken farklı sözcükler (sıfat, fiil, isim, vs.) </a:t>
            </a:r>
            <a:r>
              <a:rPr lang="tr-TR" sz="8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kullanabilmek.</a:t>
            </a:r>
            <a:endParaRPr lang="tr-TR" sz="8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endParaRPr lang="tr-TR" dirty="0"/>
          </a:p>
        </p:txBody>
      </p:sp>
      <p:sp>
        <p:nvSpPr>
          <p:cNvPr id="4" name="Rectangle 3"/>
          <p:cNvSpPr/>
          <p:nvPr/>
        </p:nvSpPr>
        <p:spPr>
          <a:xfrm>
            <a:off x="140694" y="908720"/>
            <a:ext cx="8996374" cy="707886"/>
          </a:xfrm>
          <a:prstGeom prst="rect">
            <a:avLst/>
          </a:prstGeom>
          <a:noFill/>
        </p:spPr>
        <p:txBody>
          <a:bodyPr wrap="none" lIns="91440" tIns="45720" rIns="91440" bIns="45720">
            <a:spAutoFit/>
          </a:bodyPr>
          <a:lstStyle/>
          <a:p>
            <a:pPr algn="ctr"/>
            <a:r>
              <a:rPr lang="tr-TR"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WRITING DERSİNİN AMAÇLARI</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Picture 2" descr="http://www.yildiz.edu.tr/images/images/logo500.gif"/>
          <p:cNvPicPr>
            <a:picLocks noChangeAspect="1" noChangeArrowheads="1"/>
          </p:cNvPicPr>
          <p:nvPr/>
        </p:nvPicPr>
        <p:blipFill>
          <a:blip r:embed="rId2"/>
          <a:srcRect/>
          <a:stretch>
            <a:fillRect/>
          </a:stretch>
        </p:blipFill>
        <p:spPr bwMode="auto">
          <a:xfrm>
            <a:off x="8001024" y="0"/>
            <a:ext cx="928669" cy="928670"/>
          </a:xfrm>
          <a:prstGeom prst="rect">
            <a:avLst/>
          </a:prstGeom>
          <a:noFill/>
        </p:spPr>
      </p:pic>
    </p:spTree>
    <p:extLst>
      <p:ext uri="{BB962C8B-B14F-4D97-AF65-F5344CB8AC3E}">
        <p14:creationId xmlns:p14="http://schemas.microsoft.com/office/powerpoint/2010/main" val="13755720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20706" y="928670"/>
            <a:ext cx="5655715" cy="1323439"/>
          </a:xfrm>
          <a:prstGeom prst="rect">
            <a:avLst/>
          </a:prstGeom>
          <a:noFill/>
        </p:spPr>
        <p:txBody>
          <a:bodyPr wrap="none" lIns="91440" tIns="45720" rIns="91440" bIns="45720">
            <a:spAutoFit/>
          </a:bodyPr>
          <a:lstStyle/>
          <a:p>
            <a:pPr algn="ctr"/>
            <a:r>
              <a:rPr lang="tr-TR"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WRITING DERSİ </a:t>
            </a:r>
          </a:p>
          <a:p>
            <a:pPr algn="ctr"/>
            <a:r>
              <a:rPr lang="tr-TR"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NOT HESAPLAMASI</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Picture 2" descr="http://www.yildiz.edu.tr/images/images/logo500.gif"/>
          <p:cNvPicPr>
            <a:picLocks noChangeAspect="1" noChangeArrowheads="1"/>
          </p:cNvPicPr>
          <p:nvPr/>
        </p:nvPicPr>
        <p:blipFill>
          <a:blip r:embed="rId2"/>
          <a:srcRect/>
          <a:stretch>
            <a:fillRect/>
          </a:stretch>
        </p:blipFill>
        <p:spPr bwMode="auto">
          <a:xfrm>
            <a:off x="8001024" y="0"/>
            <a:ext cx="928669" cy="928670"/>
          </a:xfrm>
          <a:prstGeom prst="rect">
            <a:avLst/>
          </a:prstGeom>
          <a:noFill/>
        </p:spPr>
      </p:pic>
      <p:sp>
        <p:nvSpPr>
          <p:cNvPr id="7" name="TextBox 6"/>
          <p:cNvSpPr txBox="1"/>
          <p:nvPr/>
        </p:nvSpPr>
        <p:spPr>
          <a:xfrm>
            <a:off x="107504" y="2348880"/>
            <a:ext cx="8712968" cy="400110"/>
          </a:xfrm>
          <a:prstGeom prst="rect">
            <a:avLst/>
          </a:prstGeom>
          <a:noFill/>
        </p:spPr>
        <p:txBody>
          <a:bodyPr wrap="square" rtlCol="0">
            <a:spAutoFit/>
          </a:bodyPr>
          <a:lstStyle/>
          <a:p>
            <a:pPr marL="285750" indent="-285750">
              <a:buFont typeface="Wingdings" panose="05000000000000000000" pitchFamily="2" charset="2"/>
              <a:buChar char="q"/>
            </a:pP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Writing dersi, dönem içi notunuzun %10’unu oluşturmaktadır. </a:t>
            </a:r>
            <a:endParaRPr lang="en-US"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242808" y="2996952"/>
            <a:ext cx="4833247" cy="1738938"/>
          </a:xfrm>
          <a:prstGeom prst="rect">
            <a:avLst/>
          </a:prstGeom>
          <a:solidFill>
            <a:schemeClr val="accent6">
              <a:lumMod val="60000"/>
              <a:lumOff val="40000"/>
            </a:schemeClr>
          </a:solidFill>
        </p:spPr>
        <p:txBody>
          <a:bodyPr wrap="square" rtlCol="0">
            <a:spAutoFit/>
          </a:bodyPr>
          <a:lstStyle/>
          <a:p>
            <a:pPr marL="285750" indent="-285750">
              <a:buFont typeface="Wingdings" panose="05000000000000000000" pitchFamily="2" charset="2"/>
              <a:buChar char="§"/>
            </a:pPr>
            <a:r>
              <a:rPr lang="tr-TR" sz="2000" dirty="0" smtClean="0">
                <a:latin typeface="Tahoma" panose="020B0604030504040204" pitchFamily="34" charset="0"/>
                <a:ea typeface="Tahoma" panose="020B0604030504040204" pitchFamily="34" charset="0"/>
                <a:cs typeface="Tahoma" panose="020B0604030504040204" pitchFamily="34" charset="0"/>
              </a:rPr>
              <a:t>Birinci yarıyıl için;</a:t>
            </a:r>
          </a:p>
          <a:p>
            <a:pPr marL="742950" lvl="1" indent="-285750">
              <a:buFont typeface="Wingdings" panose="05000000000000000000" pitchFamily="2" charset="2"/>
              <a:buChar char="Ø"/>
            </a:pPr>
            <a:r>
              <a:rPr lang="tr-TR" sz="2000" dirty="0" smtClean="0">
                <a:latin typeface="Tahoma" panose="020B0604030504040204" pitchFamily="34" charset="0"/>
                <a:ea typeface="Tahoma" panose="020B0604030504040204" pitchFamily="34" charset="0"/>
                <a:cs typeface="Tahoma" panose="020B0604030504040204" pitchFamily="34" charset="0"/>
              </a:rPr>
              <a:t>1. Portfolio Work		%3</a:t>
            </a:r>
          </a:p>
          <a:p>
            <a:pPr marL="742950" lvl="1" indent="-285750">
              <a:buFont typeface="Wingdings" panose="05000000000000000000" pitchFamily="2" charset="2"/>
              <a:buChar char="Ø"/>
            </a:pPr>
            <a:r>
              <a:rPr lang="tr-TR" sz="2000" dirty="0" smtClean="0">
                <a:latin typeface="Tahoma" panose="020B0604030504040204" pitchFamily="34" charset="0"/>
                <a:ea typeface="Tahoma" panose="020B0604030504040204" pitchFamily="34" charset="0"/>
                <a:cs typeface="Tahoma" panose="020B0604030504040204" pitchFamily="34" charset="0"/>
              </a:rPr>
              <a:t>2. Portfolio Work		%3</a:t>
            </a:r>
          </a:p>
          <a:p>
            <a:pPr marL="742950" lvl="1" indent="-285750">
              <a:buFont typeface="Wingdings" panose="05000000000000000000" pitchFamily="2" charset="2"/>
              <a:buChar char="Ø"/>
            </a:pPr>
            <a:r>
              <a:rPr lang="tr-TR" sz="2000" dirty="0" smtClean="0">
                <a:latin typeface="Tahoma" panose="020B0604030504040204" pitchFamily="34" charset="0"/>
                <a:ea typeface="Tahoma" panose="020B0604030504040204" pitchFamily="34" charset="0"/>
                <a:cs typeface="Tahoma" panose="020B0604030504040204" pitchFamily="34" charset="0"/>
              </a:rPr>
              <a:t>3. Portfolio Work		%3</a:t>
            </a:r>
          </a:p>
          <a:p>
            <a:pPr lvl="1"/>
            <a:endParaRPr lang="tr-TR" sz="7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tr-TR" sz="2000" dirty="0" smtClean="0">
                <a:latin typeface="Tahoma" panose="020B0604030504040204" pitchFamily="34" charset="0"/>
                <a:ea typeface="Tahoma" panose="020B0604030504040204" pitchFamily="34" charset="0"/>
                <a:cs typeface="Tahoma" panose="020B0604030504040204" pitchFamily="34" charset="0"/>
              </a:rPr>
              <a:t>Teacher Assessment 		%1</a:t>
            </a:r>
          </a:p>
        </p:txBody>
      </p:sp>
      <p:sp>
        <p:nvSpPr>
          <p:cNvPr id="10" name="TextBox 9"/>
          <p:cNvSpPr txBox="1"/>
          <p:nvPr/>
        </p:nvSpPr>
        <p:spPr>
          <a:xfrm>
            <a:off x="3649877" y="4922192"/>
            <a:ext cx="4833247" cy="1738938"/>
          </a:xfrm>
          <a:prstGeom prst="rect">
            <a:avLst/>
          </a:prstGeom>
          <a:solidFill>
            <a:schemeClr val="accent6">
              <a:lumMod val="60000"/>
              <a:lumOff val="40000"/>
            </a:schemeClr>
          </a:solidFill>
        </p:spPr>
        <p:txBody>
          <a:bodyPr wrap="square" rtlCol="0">
            <a:spAutoFit/>
          </a:bodyPr>
          <a:lstStyle/>
          <a:p>
            <a:pPr marL="285750" indent="-285750">
              <a:buFont typeface="Wingdings" panose="05000000000000000000" pitchFamily="2" charset="2"/>
              <a:buChar char="§"/>
            </a:pPr>
            <a:r>
              <a:rPr lang="tr-TR" sz="2000" dirty="0" smtClean="0">
                <a:latin typeface="Tahoma" panose="020B0604030504040204" pitchFamily="34" charset="0"/>
                <a:ea typeface="Tahoma" panose="020B0604030504040204" pitchFamily="34" charset="0"/>
                <a:cs typeface="Tahoma" panose="020B0604030504040204" pitchFamily="34" charset="0"/>
              </a:rPr>
              <a:t>İkinci yarıyıl için;</a:t>
            </a:r>
          </a:p>
          <a:p>
            <a:pPr marL="742950" lvl="1" indent="-285750">
              <a:buFont typeface="Wingdings" panose="05000000000000000000" pitchFamily="2" charset="2"/>
              <a:buChar char="Ø"/>
            </a:pPr>
            <a:r>
              <a:rPr lang="tr-TR" sz="2000" dirty="0" smtClean="0">
                <a:latin typeface="Tahoma" panose="020B0604030504040204" pitchFamily="34" charset="0"/>
                <a:ea typeface="Tahoma" panose="020B0604030504040204" pitchFamily="34" charset="0"/>
                <a:cs typeface="Tahoma" panose="020B0604030504040204" pitchFamily="34" charset="0"/>
              </a:rPr>
              <a:t>1. Portfolio Work		%3</a:t>
            </a:r>
          </a:p>
          <a:p>
            <a:pPr marL="742950" lvl="1" indent="-285750">
              <a:buFont typeface="Wingdings" panose="05000000000000000000" pitchFamily="2" charset="2"/>
              <a:buChar char="Ø"/>
            </a:pPr>
            <a:r>
              <a:rPr lang="tr-TR" sz="2000" dirty="0" smtClean="0">
                <a:latin typeface="Tahoma" panose="020B0604030504040204" pitchFamily="34" charset="0"/>
                <a:ea typeface="Tahoma" panose="020B0604030504040204" pitchFamily="34" charset="0"/>
                <a:cs typeface="Tahoma" panose="020B0604030504040204" pitchFamily="34" charset="0"/>
              </a:rPr>
              <a:t>2. Portfolio Work		%3</a:t>
            </a:r>
          </a:p>
          <a:p>
            <a:pPr marL="742950" lvl="1" indent="-285750">
              <a:buFont typeface="Wingdings" panose="05000000000000000000" pitchFamily="2" charset="2"/>
              <a:buChar char="Ø"/>
            </a:pPr>
            <a:r>
              <a:rPr lang="tr-TR" sz="2000" dirty="0" smtClean="0">
                <a:latin typeface="Tahoma" panose="020B0604030504040204" pitchFamily="34" charset="0"/>
                <a:ea typeface="Tahoma" panose="020B0604030504040204" pitchFamily="34" charset="0"/>
                <a:cs typeface="Tahoma" panose="020B0604030504040204" pitchFamily="34" charset="0"/>
              </a:rPr>
              <a:t>3. Portfolio Work		%3</a:t>
            </a:r>
          </a:p>
          <a:p>
            <a:pPr lvl="1"/>
            <a:endParaRPr lang="tr-TR" sz="7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tr-TR" sz="2000" dirty="0" smtClean="0">
                <a:latin typeface="Tahoma" panose="020B0604030504040204" pitchFamily="34" charset="0"/>
                <a:ea typeface="Tahoma" panose="020B0604030504040204" pitchFamily="34" charset="0"/>
                <a:cs typeface="Tahoma" panose="020B0604030504040204" pitchFamily="34" charset="0"/>
              </a:rPr>
              <a:t>Teacher Assessment 		%1</a:t>
            </a:r>
          </a:p>
        </p:txBody>
      </p:sp>
    </p:spTree>
    <p:extLst>
      <p:ext uri="{BB962C8B-B14F-4D97-AF65-F5344CB8AC3E}">
        <p14:creationId xmlns:p14="http://schemas.microsoft.com/office/powerpoint/2010/main" val="22257335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2150" y="980728"/>
            <a:ext cx="7720383" cy="707886"/>
          </a:xfrm>
          <a:prstGeom prst="rect">
            <a:avLst/>
          </a:prstGeom>
          <a:noFill/>
        </p:spPr>
        <p:txBody>
          <a:bodyPr wrap="none" lIns="91440" tIns="45720" rIns="91440" bIns="45720">
            <a:spAutoFit/>
          </a:bodyPr>
          <a:lstStyle/>
          <a:p>
            <a:pPr algn="ctr"/>
            <a:r>
              <a:rPr lang="tr-TR"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PORTFOLIO WORK NEDİR?</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Box 5"/>
          <p:cNvSpPr txBox="1"/>
          <p:nvPr/>
        </p:nvSpPr>
        <p:spPr>
          <a:xfrm>
            <a:off x="107504" y="2204864"/>
            <a:ext cx="8928992" cy="3485570"/>
          </a:xfrm>
          <a:prstGeom prst="rect">
            <a:avLst/>
          </a:prstGeom>
          <a:noFill/>
        </p:spPr>
        <p:txBody>
          <a:bodyPr wrap="square" rtlCol="0">
            <a:spAutoFit/>
          </a:bodyPr>
          <a:lstStyle/>
          <a:p>
            <a:pPr marL="285750" indent="-285750" algn="just">
              <a:buFont typeface="Arial" panose="020B0604020202020204" pitchFamily="34" charset="0"/>
              <a:buChar char="•"/>
            </a:pP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Portfolio kelimesi </a:t>
            </a:r>
            <a:r>
              <a:rPr lang="tr-TR"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‘Yazı Dosyası’ </a:t>
            </a: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anlamında kullanılmaktadır.</a:t>
            </a:r>
          </a:p>
          <a:p>
            <a:pPr algn="just"/>
            <a:endParaRPr lang="tr-TR" sz="1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Portfolio çalışması yapabilmeniz için yazma dersinde yazacağınız paragraf ve kompozisyonları saklayabileceğiniz bir dosya edininiz.</a:t>
            </a:r>
          </a:p>
          <a:p>
            <a:pPr algn="just"/>
            <a:endParaRPr lang="tr-TR" sz="1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Yazma derslerinde her bir konu bittiğinde dersin öğretmeni tarafından </a:t>
            </a:r>
            <a:r>
              <a:rPr lang="tr-TR"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‘Portfolio Work’ </a:t>
            </a: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ödevi verilecek ve belli bir konuda yazı yazmanız istenecek. Yazınızın </a:t>
            </a:r>
            <a:r>
              <a:rPr lang="tr-TR"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Birinci Taslağı (First Draft) </a:t>
            </a: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öğretmeniniz tarafından kontrol edilerek </a:t>
            </a:r>
            <a:r>
              <a:rPr lang="tr-TR"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İkinci Taslağınızı (Second Draft) </a:t>
            </a: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yazmanız için belirli bir süre verilecektir. </a:t>
            </a:r>
            <a:r>
              <a:rPr lang="tr-TR"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Yazınızın son hali (Final Draft)</a:t>
            </a:r>
            <a:r>
              <a:rPr lang="tr-TR"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kontrol edilip değerlendirildikten sonra çalışmanıza not verilecektir. </a:t>
            </a:r>
            <a:endParaRPr lang="en-US"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2" descr="http://www.yildiz.edu.tr/images/images/logo500.gif"/>
          <p:cNvPicPr>
            <a:picLocks noChangeAspect="1" noChangeArrowheads="1"/>
          </p:cNvPicPr>
          <p:nvPr/>
        </p:nvPicPr>
        <p:blipFill>
          <a:blip r:embed="rId2"/>
          <a:srcRect/>
          <a:stretch>
            <a:fillRect/>
          </a:stretch>
        </p:blipFill>
        <p:spPr bwMode="auto">
          <a:xfrm>
            <a:off x="8001024" y="0"/>
            <a:ext cx="928669" cy="928670"/>
          </a:xfrm>
          <a:prstGeom prst="rect">
            <a:avLst/>
          </a:prstGeom>
          <a:noFill/>
        </p:spPr>
      </p:pic>
    </p:spTree>
    <p:extLst>
      <p:ext uri="{BB962C8B-B14F-4D97-AF65-F5344CB8AC3E}">
        <p14:creationId xmlns:p14="http://schemas.microsoft.com/office/powerpoint/2010/main" val="12906865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3" y="2276872"/>
            <a:ext cx="8750180" cy="4297664"/>
          </a:xfrm>
        </p:spPr>
        <p:txBody>
          <a:bodyPr>
            <a:normAutofit fontScale="62500" lnSpcReduction="20000"/>
          </a:bodyPr>
          <a:lstStyle/>
          <a:p>
            <a:pPr algn="just">
              <a:buClrTx/>
              <a:buFont typeface="Wingdings" panose="05000000000000000000" pitchFamily="2" charset="2"/>
              <a:buChar char="§"/>
            </a:pPr>
            <a:r>
              <a:rPr lang="tr-T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Derse düzenli gelmek,</a:t>
            </a:r>
          </a:p>
          <a:p>
            <a:pPr marL="109728" indent="0" algn="just">
              <a:buClrTx/>
              <a:buNone/>
            </a:pPr>
            <a:endParaRPr lang="tr-TR" sz="9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buClrTx/>
              <a:buFont typeface="Wingdings" panose="05000000000000000000" pitchFamily="2" charset="2"/>
              <a:buChar char="§"/>
            </a:pPr>
            <a:r>
              <a:rPr lang="tr-T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Derse gelinemediğinde sınıf arkadaşlarına ders içeriğini, varsa ödevi sormak,</a:t>
            </a:r>
          </a:p>
          <a:p>
            <a:pPr marL="109728" indent="0" algn="just">
              <a:buClrTx/>
              <a:buNone/>
            </a:pPr>
            <a:endParaRPr lang="tr-TR" sz="9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buClrTx/>
              <a:buFont typeface="Wingdings" panose="05000000000000000000" pitchFamily="2" charset="2"/>
              <a:buChar char="§"/>
            </a:pPr>
            <a:r>
              <a:rPr lang="tr-T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Derse materyalsiz (kitap, defter, kalem,renkli kalem, silgi) gelmemek,</a:t>
            </a:r>
          </a:p>
          <a:p>
            <a:pPr marL="109728" indent="0" algn="just">
              <a:buClrTx/>
              <a:buNone/>
            </a:pPr>
            <a:endParaRPr lang="tr-TR" sz="9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buClrTx/>
              <a:buFont typeface="Wingdings" panose="05000000000000000000" pitchFamily="2" charset="2"/>
              <a:buChar char="§"/>
            </a:pPr>
            <a:r>
              <a:rPr lang="tr-T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Gerekli fotokopileri fotokopi merkezinden zamanında almak,</a:t>
            </a:r>
          </a:p>
          <a:p>
            <a:pPr marL="109728" indent="0" algn="just">
              <a:buClrTx/>
              <a:buNone/>
            </a:pPr>
            <a:endParaRPr lang="tr-TR" sz="9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buClrTx/>
              <a:buFont typeface="Wingdings" panose="05000000000000000000" pitchFamily="2" charset="2"/>
              <a:buChar char="§"/>
            </a:pPr>
            <a:r>
              <a:rPr lang="tr-T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Derste not tutmak,</a:t>
            </a:r>
          </a:p>
          <a:p>
            <a:pPr marL="109728" indent="0" algn="just">
              <a:buClrTx/>
              <a:buNone/>
            </a:pPr>
            <a:endParaRPr lang="tr-TR" sz="1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buClrTx/>
              <a:buFont typeface="Wingdings" panose="05000000000000000000" pitchFamily="2" charset="2"/>
              <a:buChar char="§"/>
            </a:pPr>
            <a:r>
              <a:rPr lang="tr-T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Derslere sözlük ile gelmek,</a:t>
            </a:r>
          </a:p>
          <a:p>
            <a:pPr marL="109728" indent="0" algn="just">
              <a:buClrTx/>
              <a:buNone/>
            </a:pPr>
            <a:endParaRPr lang="tr-TR" sz="1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buClrTx/>
              <a:buFont typeface="Wingdings" panose="05000000000000000000" pitchFamily="2" charset="2"/>
              <a:buChar char="§"/>
            </a:pPr>
            <a:r>
              <a:rPr lang="tr-T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sym typeface="Wingdings" pitchFamily="2" charset="2"/>
              </a:rPr>
              <a:t>Bol bol okumak (Türkçe ve İngilizce),</a:t>
            </a:r>
          </a:p>
          <a:p>
            <a:pPr marL="109728" indent="0" algn="just">
              <a:buClrTx/>
              <a:buNone/>
            </a:pPr>
            <a:endParaRPr lang="tr-TR" sz="1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sym typeface="Wingdings" pitchFamily="2" charset="2"/>
            </a:endParaRPr>
          </a:p>
          <a:p>
            <a:pPr algn="just">
              <a:buClrTx/>
              <a:buFont typeface="Wingdings" panose="05000000000000000000" pitchFamily="2" charset="2"/>
              <a:buChar char="§"/>
            </a:pPr>
            <a:r>
              <a:rPr lang="tr-T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sym typeface="Wingdings" pitchFamily="2" charset="2"/>
              </a:rPr>
              <a:t>Draftları (yazı ödevlerini) zamanında teslim etmek,</a:t>
            </a:r>
          </a:p>
          <a:p>
            <a:pPr marL="109728" indent="0" algn="just">
              <a:buClrTx/>
              <a:buNone/>
            </a:pPr>
            <a:endParaRPr lang="tr-TR" sz="1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sym typeface="Wingdings" pitchFamily="2" charset="2"/>
            </a:endParaRPr>
          </a:p>
          <a:p>
            <a:pPr algn="just">
              <a:buClrTx/>
              <a:buFont typeface="Wingdings" panose="05000000000000000000" pitchFamily="2" charset="2"/>
              <a:buChar char="§"/>
            </a:pPr>
            <a:r>
              <a:rPr lang="tr-T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sym typeface="Wingdings" pitchFamily="2" charset="2"/>
              </a:rPr>
              <a:t>Yazı kontrolü yapılacak ders saatini kaçırmamak,</a:t>
            </a:r>
          </a:p>
          <a:p>
            <a:pPr marL="109728" indent="0" algn="just">
              <a:buClrTx/>
              <a:buNone/>
            </a:pPr>
            <a:endParaRPr lang="tr-TR" sz="1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sym typeface="Wingdings" pitchFamily="2" charset="2"/>
            </a:endParaRPr>
          </a:p>
          <a:p>
            <a:pPr algn="just">
              <a:buClrTx/>
              <a:buFont typeface="Wingdings" panose="05000000000000000000" pitchFamily="2" charset="2"/>
              <a:buChar char="§"/>
            </a:pPr>
            <a:r>
              <a:rPr lang="tr-T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sym typeface="Wingdings" pitchFamily="2" charset="2"/>
              </a:rPr>
              <a:t>Draftları kaybetmeyip Yazma Dosyası’nda(Portfolio) saklamak,</a:t>
            </a:r>
          </a:p>
          <a:p>
            <a:pPr marL="109728" indent="0" algn="just">
              <a:buClrTx/>
              <a:buNone/>
            </a:pPr>
            <a:endParaRPr lang="tr-TR" sz="11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sym typeface="Wingdings" pitchFamily="2" charset="2"/>
            </a:endParaRPr>
          </a:p>
          <a:p>
            <a:pPr algn="just">
              <a:buClrTx/>
              <a:buFont typeface="Wingdings" panose="05000000000000000000" pitchFamily="2" charset="2"/>
              <a:buChar char="§"/>
            </a:pPr>
            <a:r>
              <a:rPr lang="tr-T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sym typeface="Wingdings" pitchFamily="2" charset="2"/>
              </a:rPr>
              <a:t>Ders tekrarı yapmak.</a:t>
            </a:r>
          </a:p>
          <a:p>
            <a:pPr marL="0" indent="0">
              <a:buNone/>
            </a:pPr>
            <a:endParaRPr lang="tr-TR" dirty="0" smtClean="0">
              <a:sym typeface="Wingdings" pitchFamily="2" charset="2"/>
            </a:endParaRPr>
          </a:p>
          <a:p>
            <a:endParaRPr lang="tr-TR" dirty="0" smtClean="0">
              <a:sym typeface="Wingdings" pitchFamily="2" charset="2"/>
            </a:endParaRPr>
          </a:p>
          <a:p>
            <a:endParaRPr lang="tr-TR" dirty="0" smtClean="0">
              <a:sym typeface="Wingdings" pitchFamily="2" charset="2"/>
            </a:endParaRPr>
          </a:p>
          <a:p>
            <a:endParaRPr lang="tr-TR" dirty="0" smtClean="0"/>
          </a:p>
          <a:p>
            <a:endParaRPr lang="tr-TR" dirty="0" smtClean="0"/>
          </a:p>
          <a:p>
            <a:endParaRPr lang="tr-TR" dirty="0"/>
          </a:p>
        </p:txBody>
      </p:sp>
      <p:sp>
        <p:nvSpPr>
          <p:cNvPr id="4" name="Rectangle 3"/>
          <p:cNvSpPr/>
          <p:nvPr/>
        </p:nvSpPr>
        <p:spPr>
          <a:xfrm>
            <a:off x="179513" y="953443"/>
            <a:ext cx="8760144" cy="1169551"/>
          </a:xfrm>
          <a:prstGeom prst="rect">
            <a:avLst/>
          </a:prstGeom>
          <a:noFill/>
        </p:spPr>
        <p:txBody>
          <a:bodyPr wrap="square" lIns="91440" tIns="45720" rIns="91440" bIns="45720">
            <a:spAutoFit/>
          </a:bodyPr>
          <a:lstStyle/>
          <a:p>
            <a:pPr algn="ctr"/>
            <a:r>
              <a:rPr lang="tr-TR" sz="35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WRITING DERSİNDE BAŞARILI</a:t>
            </a:r>
          </a:p>
          <a:p>
            <a:pPr algn="ctr"/>
            <a:r>
              <a:rPr lang="tr-TR" sz="35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OLMAK İÇİN NE YAPMAM GEREK?</a:t>
            </a:r>
            <a:endParaRPr lang="en-US" sz="35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Picture 2" descr="http://www.yildiz.edu.tr/images/images/logo500.gif"/>
          <p:cNvPicPr>
            <a:picLocks noChangeAspect="1" noChangeArrowheads="1"/>
          </p:cNvPicPr>
          <p:nvPr/>
        </p:nvPicPr>
        <p:blipFill>
          <a:blip r:embed="rId2"/>
          <a:srcRect/>
          <a:stretch>
            <a:fillRect/>
          </a:stretch>
        </p:blipFill>
        <p:spPr bwMode="auto">
          <a:xfrm>
            <a:off x="8001024" y="0"/>
            <a:ext cx="928669" cy="928670"/>
          </a:xfrm>
          <a:prstGeom prst="rect">
            <a:avLst/>
          </a:prstGeom>
          <a:noFill/>
        </p:spPr>
      </p:pic>
    </p:spTree>
    <p:extLst>
      <p:ext uri="{BB962C8B-B14F-4D97-AF65-F5344CB8AC3E}">
        <p14:creationId xmlns:p14="http://schemas.microsoft.com/office/powerpoint/2010/main" val="1269947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1133" y="1772816"/>
            <a:ext cx="8640960" cy="4752528"/>
          </a:xfrm>
        </p:spPr>
        <p:txBody>
          <a:bodyPr>
            <a:normAutofit/>
          </a:bodyPr>
          <a:lstStyle/>
          <a:p>
            <a:pPr algn="just">
              <a:buClrTx/>
              <a:buFont typeface="Wingdings" panose="05000000000000000000" pitchFamily="2" charset="2"/>
              <a:buChar char="q"/>
            </a:pPr>
            <a:r>
              <a:rPr lang="tr-T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Coursebook, Reading, Listening&amp;Speaking dersinde ne ekerseniz Writing dersinde onu biçersiniz</a:t>
            </a:r>
            <a:r>
              <a:rPr lang="tr-TR"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sym typeface="Wingdings" pitchFamily="2" charset="2"/>
              </a:rPr>
              <a:t>.</a:t>
            </a:r>
            <a:endParaRPr lang="tr-T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sym typeface="Wingdings" pitchFamily="2" charset="2"/>
            </a:endParaRPr>
          </a:p>
          <a:p>
            <a:pPr algn="just"/>
            <a:endParaRPr lang="tr-TR"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sym typeface="Wingdings" pitchFamily="2" charset="2"/>
            </a:endParaRPr>
          </a:p>
          <a:p>
            <a:pPr algn="just">
              <a:buClrTx/>
              <a:buFont typeface="Wingdings" panose="05000000000000000000" pitchFamily="2" charset="2"/>
              <a:buChar char="q"/>
            </a:pPr>
            <a:r>
              <a:rPr lang="tr-T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sym typeface="Wingdings" pitchFamily="2" charset="2"/>
              </a:rPr>
              <a:t> Hepinize güzel, verimli, başarılı bir hazırlık senesi dileriz.   </a:t>
            </a:r>
          </a:p>
          <a:p>
            <a:pPr algn="just">
              <a:buClrTx/>
              <a:buFont typeface="Wingdings" panose="05000000000000000000" pitchFamily="2" charset="2"/>
              <a:buChar char="q"/>
            </a:pPr>
            <a:endParaRPr lang="tr-TR"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sym typeface="Wingdings" pitchFamily="2" charset="2"/>
            </a:endParaRPr>
          </a:p>
          <a:p>
            <a:pPr marL="109728" indent="0" algn="just">
              <a:buClrTx/>
              <a:buNone/>
            </a:pPr>
            <a:r>
              <a:rPr lang="tr-TR"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tr-TR" sz="22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sym typeface="Wingdings" pitchFamily="2" charset="2"/>
              </a:rPr>
              <a:t>WRITING COORDINATION</a:t>
            </a:r>
          </a:p>
          <a:p>
            <a:pPr marL="109728" indent="0" algn="just">
              <a:buClrTx/>
              <a:buNone/>
            </a:pPr>
            <a:r>
              <a:rPr lang="tr-TR" sz="22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sym typeface="Wingdings" pitchFamily="2" charset="2"/>
              </a:rPr>
              <a:t>                                                       ÖĞR. GÖR. ZEYNEP ÇALIM</a:t>
            </a:r>
          </a:p>
          <a:p>
            <a:pPr marL="109728" indent="0" algn="just">
              <a:buClrTx/>
              <a:buNone/>
            </a:pPr>
            <a:r>
              <a:rPr lang="tr-TR" sz="22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tr-TR"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ODA NO: A-302</a:t>
            </a:r>
            <a:endParaRPr lang="tr-TR" sz="2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2498538" y="908720"/>
            <a:ext cx="3966150" cy="707886"/>
          </a:xfrm>
          <a:prstGeom prst="rect">
            <a:avLst/>
          </a:prstGeom>
          <a:noFill/>
        </p:spPr>
        <p:txBody>
          <a:bodyPr wrap="none" lIns="91440" tIns="45720" rIns="91440" bIns="45720">
            <a:spAutoFit/>
          </a:bodyPr>
          <a:lstStyle/>
          <a:p>
            <a:pPr algn="ctr"/>
            <a:r>
              <a:rPr lang="tr-T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UNUTMAYIN!</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286765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467544" y="2420888"/>
            <a:ext cx="309634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200" b="1" dirty="0" smtClean="0">
                <a:latin typeface="Tahoma" panose="020B0604030504040204" pitchFamily="34" charset="0"/>
                <a:ea typeface="Tahoma" panose="020B0604030504040204" pitchFamily="34" charset="0"/>
                <a:cs typeface="Tahoma" panose="020B0604030504040204" pitchFamily="34" charset="0"/>
              </a:rPr>
              <a:t>C kuru- Başlangıç </a:t>
            </a:r>
            <a:endParaRPr lang="tr-TR" sz="2200" b="1" dirty="0">
              <a:latin typeface="Tahoma" panose="020B0604030504040204" pitchFamily="34" charset="0"/>
              <a:ea typeface="Tahoma" panose="020B0604030504040204" pitchFamily="34" charset="0"/>
              <a:cs typeface="Tahoma" panose="020B0604030504040204" pitchFamily="34" charset="0"/>
            </a:endParaRPr>
          </a:p>
        </p:txBody>
      </p:sp>
      <p:sp>
        <p:nvSpPr>
          <p:cNvPr id="5" name="Yuvarlatılmış Dikdörtgen 4"/>
          <p:cNvSpPr/>
          <p:nvPr/>
        </p:nvSpPr>
        <p:spPr>
          <a:xfrm>
            <a:off x="5395110" y="2420888"/>
            <a:ext cx="309600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200" b="1" dirty="0">
                <a:latin typeface="Tahoma" panose="020B0604030504040204" pitchFamily="34" charset="0"/>
                <a:ea typeface="Tahoma" panose="020B0604030504040204" pitchFamily="34" charset="0"/>
                <a:cs typeface="Tahoma" panose="020B0604030504040204" pitchFamily="34" charset="0"/>
              </a:rPr>
              <a:t>B kuru- Orta</a:t>
            </a:r>
          </a:p>
        </p:txBody>
      </p:sp>
      <p:sp>
        <p:nvSpPr>
          <p:cNvPr id="6" name="Yuvarlatılmış Dikdörtgen 5"/>
          <p:cNvSpPr/>
          <p:nvPr/>
        </p:nvSpPr>
        <p:spPr>
          <a:xfrm>
            <a:off x="2929173" y="4149080"/>
            <a:ext cx="3096000" cy="108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200" b="1" dirty="0">
                <a:latin typeface="Tahoma" panose="020B0604030504040204" pitchFamily="34" charset="0"/>
                <a:ea typeface="Tahoma" panose="020B0604030504040204" pitchFamily="34" charset="0"/>
                <a:cs typeface="Tahoma" panose="020B0604030504040204" pitchFamily="34" charset="0"/>
              </a:rPr>
              <a:t>A kuru- İleri </a:t>
            </a:r>
          </a:p>
        </p:txBody>
      </p:sp>
      <p:sp>
        <p:nvSpPr>
          <p:cNvPr id="7" name="Rectangle 6"/>
          <p:cNvSpPr/>
          <p:nvPr/>
        </p:nvSpPr>
        <p:spPr>
          <a:xfrm>
            <a:off x="517596" y="928948"/>
            <a:ext cx="7919156" cy="707886"/>
          </a:xfrm>
          <a:prstGeom prst="rect">
            <a:avLst/>
          </a:prstGeom>
          <a:noFill/>
        </p:spPr>
        <p:txBody>
          <a:bodyPr wrap="none" lIns="91440" tIns="45720" rIns="91440" bIns="45720">
            <a:spAutoFit/>
          </a:bodyPr>
          <a:lstStyle/>
          <a:p>
            <a:pPr algn="ctr"/>
            <a:r>
              <a:rPr lang="tr-TR"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Hazırlık Programında Kurlar</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 name="Picture 2" descr="http://www.yildiz.edu.tr/images/images/logo500.gif"/>
          <p:cNvPicPr>
            <a:picLocks noChangeAspect="1" noChangeArrowheads="1"/>
          </p:cNvPicPr>
          <p:nvPr/>
        </p:nvPicPr>
        <p:blipFill>
          <a:blip r:embed="rId2"/>
          <a:srcRect/>
          <a:stretch>
            <a:fillRect/>
          </a:stretch>
        </p:blipFill>
        <p:spPr bwMode="auto">
          <a:xfrm>
            <a:off x="8001024" y="0"/>
            <a:ext cx="928669" cy="928670"/>
          </a:xfrm>
          <a:prstGeom prst="rect">
            <a:avLst/>
          </a:prstGeom>
          <a:noFill/>
        </p:spPr>
      </p:pic>
    </p:spTree>
    <p:extLst>
      <p:ext uri="{BB962C8B-B14F-4D97-AF65-F5344CB8AC3E}">
        <p14:creationId xmlns:p14="http://schemas.microsoft.com/office/powerpoint/2010/main" val="2106196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1520" y="928670"/>
            <a:ext cx="8568952" cy="1446550"/>
          </a:xfrm>
          <a:prstGeom prst="rect">
            <a:avLst/>
          </a:prstGeom>
        </p:spPr>
        <p:txBody>
          <a:bodyPr wrap="square">
            <a:spAutoFit/>
          </a:bodyPr>
          <a:lstStyle/>
          <a:p>
            <a:pPr algn="just"/>
            <a:r>
              <a:rPr lang="tr-TR" sz="2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Hazırlık öğretimi  </a:t>
            </a:r>
            <a:r>
              <a:rPr lang="tr-TR" sz="2200" b="1" dirty="0">
                <a:solidFill>
                  <a:srgbClr val="FF0000"/>
                </a:solidFill>
                <a:latin typeface="Tahoma" panose="020B0604030504040204" pitchFamily="34" charset="0"/>
                <a:ea typeface="Tahoma" panose="020B0604030504040204" pitchFamily="34" charset="0"/>
                <a:cs typeface="Tahoma" panose="020B0604030504040204" pitchFamily="34" charset="0"/>
              </a:rPr>
              <a:t>15’er</a:t>
            </a:r>
            <a:r>
              <a:rPr lang="tr-TR" sz="2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haftalık iki yarıyıldan oluşmaktadır.</a:t>
            </a:r>
          </a:p>
          <a:p>
            <a:pPr algn="just"/>
            <a:r>
              <a:rPr lang="tr-TR" sz="2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Hazırlık öğretiminden başarısızlık ya da devamsızlık nedeniyle kalan öğrencilerin </a:t>
            </a:r>
            <a:r>
              <a:rPr lang="tr-TR" sz="2200" b="1" dirty="0">
                <a:solidFill>
                  <a:srgbClr val="FF0000"/>
                </a:solidFill>
                <a:latin typeface="Tahoma" panose="020B0604030504040204" pitchFamily="34" charset="0"/>
                <a:ea typeface="Tahoma" panose="020B0604030504040204" pitchFamily="34" charset="0"/>
                <a:cs typeface="Tahoma" panose="020B0604030504040204" pitchFamily="34" charset="0"/>
              </a:rPr>
              <a:t>Hazırlık öğretimini tekrar etme hakları yoktur.</a:t>
            </a:r>
            <a:r>
              <a:rPr lang="tr-TR" sz="2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İYS hakları</a:t>
            </a:r>
            <a:r>
              <a:rPr lang="tr-TR" sz="22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5" name="Tablo 4"/>
          <p:cNvGraphicFramePr>
            <a:graphicFrameLocks noGrp="1"/>
          </p:cNvGraphicFramePr>
          <p:nvPr>
            <p:extLst>
              <p:ext uri="{D42A27DB-BD31-4B8C-83A1-F6EECF244321}">
                <p14:modId xmlns:p14="http://schemas.microsoft.com/office/powerpoint/2010/main" val="1351877205"/>
              </p:ext>
            </p:extLst>
          </p:nvPr>
        </p:nvGraphicFramePr>
        <p:xfrm>
          <a:off x="251520" y="2636912"/>
          <a:ext cx="8568952" cy="3672407"/>
        </p:xfrm>
        <a:graphic>
          <a:graphicData uri="http://schemas.openxmlformats.org/drawingml/2006/table">
            <a:tbl>
              <a:tblPr firstRow="1" firstCol="1" bandRow="1">
                <a:tableStyleId>{08FB837D-C827-4EFA-A057-4D05807E0F7C}</a:tableStyleId>
              </a:tblPr>
              <a:tblGrid>
                <a:gridCol w="5217607"/>
                <a:gridCol w="3351345"/>
              </a:tblGrid>
              <a:tr h="1169682">
                <a:tc gridSpan="2">
                  <a:txBody>
                    <a:bodyPr/>
                    <a:lstStyle/>
                    <a:p>
                      <a:pPr>
                        <a:spcAft>
                          <a:spcPts val="0"/>
                        </a:spcAft>
                      </a:pPr>
                      <a:r>
                        <a:rPr lang="tr-TR" sz="1400" dirty="0">
                          <a:effectLst/>
                        </a:rPr>
                        <a:t/>
                      </a:r>
                      <a:br>
                        <a:rPr lang="tr-TR" sz="1400" dirty="0">
                          <a:effectLst/>
                        </a:rPr>
                      </a:br>
                      <a:r>
                        <a:rPr lang="tr-TR" sz="2000" dirty="0">
                          <a:effectLst/>
                          <a:latin typeface="Tahoma" panose="020B0604030504040204" pitchFamily="34" charset="0"/>
                          <a:ea typeface="Tahoma" panose="020B0604030504040204" pitchFamily="34" charset="0"/>
                          <a:cs typeface="Tahoma" panose="020B0604030504040204" pitchFamily="34" charset="0"/>
                        </a:rPr>
                        <a:t>Bahar yarıyılı sonunda Hazırlık öğretiminden </a:t>
                      </a:r>
                      <a:r>
                        <a:rPr lang="tr-TR" sz="2000" u="sng" dirty="0">
                          <a:effectLst/>
                          <a:latin typeface="Tahoma" panose="020B0604030504040204" pitchFamily="34" charset="0"/>
                          <a:ea typeface="Tahoma" panose="020B0604030504040204" pitchFamily="34" charset="0"/>
                          <a:cs typeface="Tahoma" panose="020B0604030504040204" pitchFamily="34" charset="0"/>
                        </a:rPr>
                        <a:t>başarısız</a:t>
                      </a:r>
                      <a:r>
                        <a:rPr lang="tr-TR" sz="2000" dirty="0">
                          <a:effectLst/>
                          <a:latin typeface="Tahoma" panose="020B0604030504040204" pitchFamily="34" charset="0"/>
                          <a:ea typeface="Tahoma" panose="020B0604030504040204" pitchFamily="34" charset="0"/>
                          <a:cs typeface="Tahoma" panose="020B0604030504040204" pitchFamily="34" charset="0"/>
                        </a:rPr>
                        <a:t> olan ya da </a:t>
                      </a:r>
                      <a:r>
                        <a:rPr lang="tr-TR" sz="2000" u="sng" dirty="0">
                          <a:effectLst/>
                          <a:latin typeface="Tahoma" panose="020B0604030504040204" pitchFamily="34" charset="0"/>
                          <a:ea typeface="Tahoma" panose="020B0604030504040204" pitchFamily="34" charset="0"/>
                          <a:cs typeface="Tahoma" panose="020B0604030504040204" pitchFamily="34" charset="0"/>
                        </a:rPr>
                        <a:t>devamsızlıktan kalan</a:t>
                      </a:r>
                      <a:r>
                        <a:rPr lang="tr-TR" sz="2000" dirty="0">
                          <a:effectLst/>
                          <a:latin typeface="Tahoma" panose="020B0604030504040204" pitchFamily="34" charset="0"/>
                          <a:ea typeface="Tahoma" panose="020B0604030504040204" pitchFamily="34" charset="0"/>
                          <a:cs typeface="Tahoma" panose="020B0604030504040204" pitchFamily="34" charset="0"/>
                        </a:rPr>
                        <a:t> öğrencilerin başarılı olabilme hakları</a:t>
                      </a:r>
                    </a:p>
                  </a:txBody>
                  <a:tcPr marL="68580" marR="68580" marT="0" marB="0" anchor="ctr"/>
                </a:tc>
                <a:tc hMerge="1">
                  <a:txBody>
                    <a:bodyPr/>
                    <a:lstStyle/>
                    <a:p>
                      <a:endParaRPr lang="tr-TR"/>
                    </a:p>
                  </a:txBody>
                  <a:tcPr/>
                </a:tc>
              </a:tr>
              <a:tr h="877261">
                <a:tc>
                  <a:txBody>
                    <a:bodyPr/>
                    <a:lstStyle/>
                    <a:p>
                      <a:pPr algn="l">
                        <a:spcAft>
                          <a:spcPts val="0"/>
                        </a:spcAft>
                      </a:pPr>
                      <a:r>
                        <a:rPr lang="tr-TR" sz="1800" dirty="0">
                          <a:effectLst/>
                          <a:latin typeface="Tahoma" panose="020B0604030504040204" pitchFamily="34" charset="0"/>
                          <a:ea typeface="Tahoma" panose="020B0604030504040204" pitchFamily="34" charset="0"/>
                          <a:cs typeface="Tahoma" panose="020B0604030504040204" pitchFamily="34" charset="0"/>
                        </a:rPr>
                        <a:t>Yaz Okulu</a:t>
                      </a:r>
                    </a:p>
                    <a:p>
                      <a:pPr algn="l">
                        <a:spcAft>
                          <a:spcPts val="0"/>
                        </a:spcAft>
                      </a:pPr>
                      <a:r>
                        <a:rPr lang="tr-TR" sz="1800" dirty="0">
                          <a:effectLst/>
                          <a:latin typeface="Tahoma" panose="020B0604030504040204" pitchFamily="34" charset="0"/>
                          <a:ea typeface="Tahoma" panose="020B0604030504040204" pitchFamily="34" charset="0"/>
                          <a:cs typeface="Tahoma" panose="020B0604030504040204" pitchFamily="34" charset="0"/>
                        </a:rPr>
                        <a:t>(Sadece Yaz Okuluna devam edenler)</a:t>
                      </a:r>
                    </a:p>
                  </a:txBody>
                  <a:tcPr marL="68580" marR="68580" marT="0" marB="0" anchor="ctr"/>
                </a:tc>
                <a:tc>
                  <a:txBody>
                    <a:bodyPr/>
                    <a:lstStyle/>
                    <a:p>
                      <a:pPr algn="ctr">
                        <a:spcAft>
                          <a:spcPts val="0"/>
                        </a:spcAft>
                      </a:pPr>
                      <a:r>
                        <a:rPr lang="tr-TR" sz="1800" b="1">
                          <a:effectLst/>
                          <a:latin typeface="Tahoma" panose="020B0604030504040204" pitchFamily="34" charset="0"/>
                          <a:ea typeface="Tahoma" panose="020B0604030504040204" pitchFamily="34" charset="0"/>
                          <a:cs typeface="Tahoma" panose="020B0604030504040204" pitchFamily="34" charset="0"/>
                        </a:rPr>
                        <a:t>1. hak</a:t>
                      </a:r>
                    </a:p>
                  </a:txBody>
                  <a:tcPr marL="68580" marR="68580" marT="0" marB="0" anchor="ctr"/>
                </a:tc>
              </a:tr>
              <a:tr h="463591">
                <a:tc>
                  <a:txBody>
                    <a:bodyPr/>
                    <a:lstStyle/>
                    <a:p>
                      <a:pPr algn="l">
                        <a:spcAft>
                          <a:spcPts val="0"/>
                        </a:spcAft>
                      </a:pPr>
                      <a:r>
                        <a:rPr lang="tr-TR" sz="1800" dirty="0">
                          <a:effectLst/>
                          <a:latin typeface="Tahoma" panose="020B0604030504040204" pitchFamily="34" charset="0"/>
                          <a:ea typeface="Tahoma" panose="020B0604030504040204" pitchFamily="34" charset="0"/>
                          <a:cs typeface="Tahoma" panose="020B0604030504040204" pitchFamily="34" charset="0"/>
                        </a:rPr>
                        <a:t>Güz yarıyılı başı İYS </a:t>
                      </a:r>
                    </a:p>
                  </a:txBody>
                  <a:tcPr marL="68580" marR="68580" marT="0" marB="0" anchor="ctr"/>
                </a:tc>
                <a:tc>
                  <a:txBody>
                    <a:bodyPr/>
                    <a:lstStyle/>
                    <a:p>
                      <a:pPr algn="ctr">
                        <a:spcAft>
                          <a:spcPts val="0"/>
                        </a:spcAft>
                      </a:pPr>
                      <a:r>
                        <a:rPr lang="tr-TR" sz="1800" b="1" dirty="0">
                          <a:effectLst/>
                          <a:latin typeface="Tahoma" panose="020B0604030504040204" pitchFamily="34" charset="0"/>
                          <a:ea typeface="Tahoma" panose="020B0604030504040204" pitchFamily="34" charset="0"/>
                          <a:cs typeface="Tahoma" panose="020B0604030504040204" pitchFamily="34" charset="0"/>
                        </a:rPr>
                        <a:t>2. hak</a:t>
                      </a:r>
                    </a:p>
                  </a:txBody>
                  <a:tcPr marL="68580" marR="68580" marT="0" marB="0" anchor="ctr"/>
                </a:tc>
              </a:tr>
              <a:tr h="470725">
                <a:tc>
                  <a:txBody>
                    <a:bodyPr/>
                    <a:lstStyle/>
                    <a:p>
                      <a:pPr algn="l">
                        <a:spcAft>
                          <a:spcPts val="0"/>
                        </a:spcAft>
                      </a:pPr>
                      <a:r>
                        <a:rPr lang="tr-TR" sz="1800" dirty="0">
                          <a:effectLst/>
                          <a:latin typeface="Tahoma" panose="020B0604030504040204" pitchFamily="34" charset="0"/>
                          <a:ea typeface="Tahoma" panose="020B0604030504040204" pitchFamily="34" charset="0"/>
                          <a:cs typeface="Tahoma" panose="020B0604030504040204" pitchFamily="34" charset="0"/>
                        </a:rPr>
                        <a:t>Güz yarıyılı sonu İYS </a:t>
                      </a:r>
                    </a:p>
                  </a:txBody>
                  <a:tcPr marL="68580" marR="68580" marT="0" marB="0" anchor="ctr"/>
                </a:tc>
                <a:tc>
                  <a:txBody>
                    <a:bodyPr/>
                    <a:lstStyle/>
                    <a:p>
                      <a:pPr algn="ctr">
                        <a:spcAft>
                          <a:spcPts val="0"/>
                        </a:spcAft>
                      </a:pPr>
                      <a:r>
                        <a:rPr lang="tr-TR" sz="1800" b="1" dirty="0">
                          <a:effectLst/>
                          <a:latin typeface="Tahoma" panose="020B0604030504040204" pitchFamily="34" charset="0"/>
                          <a:ea typeface="Tahoma" panose="020B0604030504040204" pitchFamily="34" charset="0"/>
                          <a:cs typeface="Tahoma" panose="020B0604030504040204" pitchFamily="34" charset="0"/>
                        </a:rPr>
                        <a:t>3. hak</a:t>
                      </a:r>
                    </a:p>
                  </a:txBody>
                  <a:tcPr marL="68580" marR="68580" marT="0" marB="0" anchor="ctr"/>
                </a:tc>
              </a:tr>
              <a:tr h="392271">
                <a:tc>
                  <a:txBody>
                    <a:bodyPr/>
                    <a:lstStyle/>
                    <a:p>
                      <a:pPr algn="l">
                        <a:spcAft>
                          <a:spcPts val="0"/>
                        </a:spcAft>
                      </a:pPr>
                      <a:r>
                        <a:rPr lang="tr-TR" sz="1800" dirty="0" smtClean="0">
                          <a:effectLst/>
                          <a:latin typeface="Tahoma" panose="020B0604030504040204" pitchFamily="34" charset="0"/>
                          <a:ea typeface="Tahoma" panose="020B0604030504040204" pitchFamily="34" charset="0"/>
                          <a:cs typeface="Tahoma" panose="020B0604030504040204" pitchFamily="34" charset="0"/>
                        </a:rPr>
                        <a:t>Bahar </a:t>
                      </a:r>
                      <a:r>
                        <a:rPr lang="tr-TR" sz="1800" dirty="0">
                          <a:effectLst/>
                          <a:latin typeface="Tahoma" panose="020B0604030504040204" pitchFamily="34" charset="0"/>
                          <a:ea typeface="Tahoma" panose="020B0604030504040204" pitchFamily="34" charset="0"/>
                          <a:cs typeface="Tahoma" panose="020B0604030504040204" pitchFamily="34" charset="0"/>
                        </a:rPr>
                        <a:t>yarıyılı sonu İYS</a:t>
                      </a:r>
                    </a:p>
                  </a:txBody>
                  <a:tcPr marL="68580" marR="68580" marT="0" marB="0" anchor="ctr"/>
                </a:tc>
                <a:tc>
                  <a:txBody>
                    <a:bodyPr/>
                    <a:lstStyle/>
                    <a:p>
                      <a:pPr algn="ctr">
                        <a:spcAft>
                          <a:spcPts val="0"/>
                        </a:spcAft>
                      </a:pPr>
                      <a:r>
                        <a:rPr lang="tr-TR" sz="1800" b="1" dirty="0">
                          <a:effectLst/>
                          <a:latin typeface="Tahoma" panose="020B0604030504040204" pitchFamily="34" charset="0"/>
                          <a:ea typeface="Tahoma" panose="020B0604030504040204" pitchFamily="34" charset="0"/>
                          <a:cs typeface="Tahoma" panose="020B0604030504040204" pitchFamily="34" charset="0"/>
                        </a:rPr>
                        <a:t>4. hak</a:t>
                      </a:r>
                    </a:p>
                  </a:txBody>
                  <a:tcPr marL="68580" marR="68580" marT="0" marB="0" anchor="ctr"/>
                </a:tc>
              </a:tr>
              <a:tr h="298877">
                <a:tc>
                  <a:txBody>
                    <a:bodyPr/>
                    <a:lstStyle/>
                    <a:p>
                      <a:pPr algn="l">
                        <a:spcAft>
                          <a:spcPts val="0"/>
                        </a:spcAft>
                      </a:pPr>
                      <a:r>
                        <a:rPr lang="tr-TR" sz="1800" dirty="0">
                          <a:effectLst/>
                          <a:latin typeface="Tahoma" panose="020B0604030504040204" pitchFamily="34" charset="0"/>
                          <a:ea typeface="Tahoma" panose="020B0604030504040204" pitchFamily="34" charset="0"/>
                          <a:cs typeface="Tahoma" panose="020B0604030504040204" pitchFamily="34" charset="0"/>
                        </a:rPr>
                        <a:t>Bir sonraki Güz yarıyılı başı İYS</a:t>
                      </a:r>
                    </a:p>
                  </a:txBody>
                  <a:tcPr marL="68580" marR="68580" marT="0" marB="0" anchor="ctr"/>
                </a:tc>
                <a:tc>
                  <a:txBody>
                    <a:bodyPr/>
                    <a:lstStyle/>
                    <a:p>
                      <a:pPr algn="ctr">
                        <a:spcAft>
                          <a:spcPts val="0"/>
                        </a:spcAft>
                      </a:pPr>
                      <a:r>
                        <a:rPr lang="tr-TR" sz="1800" b="1" dirty="0">
                          <a:effectLst/>
                          <a:latin typeface="Tahoma" panose="020B0604030504040204" pitchFamily="34" charset="0"/>
                          <a:ea typeface="Tahoma" panose="020B0604030504040204" pitchFamily="34" charset="0"/>
                          <a:cs typeface="Tahoma" panose="020B0604030504040204" pitchFamily="34" charset="0"/>
                        </a:rPr>
                        <a:t>5. hak (son)</a:t>
                      </a:r>
                    </a:p>
                  </a:txBody>
                  <a:tcPr marL="68580" marR="68580" marT="0" marB="0" anchor="ctr"/>
                </a:tc>
              </a:tr>
            </a:tbl>
          </a:graphicData>
        </a:graphic>
      </p:graphicFrame>
      <p:pic>
        <p:nvPicPr>
          <p:cNvPr id="6" name="Picture 2" descr="http://www.yildiz.edu.tr/images/images/logo500.gif"/>
          <p:cNvPicPr>
            <a:picLocks noChangeAspect="1" noChangeArrowheads="1"/>
          </p:cNvPicPr>
          <p:nvPr/>
        </p:nvPicPr>
        <p:blipFill>
          <a:blip r:embed="rId2"/>
          <a:srcRect/>
          <a:stretch>
            <a:fillRect/>
          </a:stretch>
        </p:blipFill>
        <p:spPr bwMode="auto">
          <a:xfrm>
            <a:off x="8001024" y="0"/>
            <a:ext cx="928669" cy="928670"/>
          </a:xfrm>
          <a:prstGeom prst="rect">
            <a:avLst/>
          </a:prstGeom>
          <a:noFill/>
        </p:spPr>
      </p:pic>
    </p:spTree>
    <p:extLst>
      <p:ext uri="{BB962C8B-B14F-4D97-AF65-F5344CB8AC3E}">
        <p14:creationId xmlns:p14="http://schemas.microsoft.com/office/powerpoint/2010/main" val="3408592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1196752"/>
            <a:ext cx="8784976" cy="4154984"/>
          </a:xfrm>
          <a:prstGeom prst="rect">
            <a:avLst/>
          </a:prstGeom>
        </p:spPr>
        <p:txBody>
          <a:bodyPr wrap="square">
            <a:spAutoFit/>
          </a:bodyPr>
          <a:lstStyle/>
          <a:p>
            <a:pPr marL="285750" indent="-285750" algn="just">
              <a:buFont typeface="Arial" pitchFamily="34" charset="0"/>
              <a:buChar char="•"/>
            </a:pPr>
            <a:r>
              <a:rPr lang="tr-TR" sz="2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Bir yıl Hazırlık Öğretimi sonunda başarısız olan öğrencilerden </a:t>
            </a:r>
            <a:r>
              <a:rPr lang="tr-TR" sz="24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İYS’ye</a:t>
            </a:r>
            <a:r>
              <a:rPr lang="tr-TR" sz="2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girme haklarını kullanmak istemeyenler ile yukarıda belirtilen İYS hakları sonunda başarılı olamayan öğrenciler, talep etmeleri durumunda Yükseköğretim Kurulu’nun belirlediği kurallara göre ÖSYM tarafından aynı adı taşıyan ve öğretim dili Türkçe olan programlara yerleştirilirler. </a:t>
            </a:r>
          </a:p>
          <a:p>
            <a:pPr algn="just"/>
            <a:endParaRPr lang="tr-TR" sz="2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itchFamily="34" charset="0"/>
              <a:buChar char="•"/>
            </a:pPr>
            <a:endParaRPr lang="tr-TR" sz="2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itchFamily="34" charset="0"/>
              <a:buChar char="•"/>
            </a:pPr>
            <a:r>
              <a:rPr lang="tr-TR" sz="2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Geçiş </a:t>
            </a:r>
            <a:r>
              <a:rPr lang="tr-TR" sz="2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için başvuruda bulunmayan adayların Üniversite ile ilişikleri kesilir.</a:t>
            </a:r>
          </a:p>
        </p:txBody>
      </p:sp>
      <p:pic>
        <p:nvPicPr>
          <p:cNvPr id="3" name="Picture 2" descr="http://www.yildiz.edu.tr/images/images/logo500.gif"/>
          <p:cNvPicPr>
            <a:picLocks noChangeAspect="1" noChangeArrowheads="1"/>
          </p:cNvPicPr>
          <p:nvPr/>
        </p:nvPicPr>
        <p:blipFill>
          <a:blip r:embed="rId2"/>
          <a:srcRect/>
          <a:stretch>
            <a:fillRect/>
          </a:stretch>
        </p:blipFill>
        <p:spPr bwMode="auto">
          <a:xfrm>
            <a:off x="8001024" y="0"/>
            <a:ext cx="928669" cy="928670"/>
          </a:xfrm>
          <a:prstGeom prst="rect">
            <a:avLst/>
          </a:prstGeom>
          <a:noFill/>
        </p:spPr>
      </p:pic>
    </p:spTree>
    <p:extLst>
      <p:ext uri="{BB962C8B-B14F-4D97-AF65-F5344CB8AC3E}">
        <p14:creationId xmlns:p14="http://schemas.microsoft.com/office/powerpoint/2010/main" val="540917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916832"/>
            <a:ext cx="8219256" cy="4657704"/>
          </a:xfrm>
        </p:spPr>
        <p:txBody>
          <a:bodyPr/>
          <a:lstStyle/>
          <a:p>
            <a:pPr algn="just">
              <a:buClr>
                <a:schemeClr val="accent6">
                  <a:lumMod val="50000"/>
                </a:schemeClr>
              </a:buClr>
              <a:buFont typeface="Arial" panose="020B0604020202020204" pitchFamily="34" charset="0"/>
              <a:buChar char="•"/>
            </a:pPr>
            <a:r>
              <a:rPr lang="tr-TR" sz="2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Hazırlık programı öğrencileri yapılan </a:t>
            </a:r>
            <a:r>
              <a:rPr lang="tr-TR" sz="2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İYS </a:t>
            </a:r>
            <a:r>
              <a:rPr lang="tr-TR" sz="2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sınavına göre 3 kura ayrılır. </a:t>
            </a:r>
          </a:p>
        </p:txBody>
      </p:sp>
      <p:sp>
        <p:nvSpPr>
          <p:cNvPr id="4" name="Dikdörtgen 3"/>
          <p:cNvSpPr/>
          <p:nvPr/>
        </p:nvSpPr>
        <p:spPr>
          <a:xfrm>
            <a:off x="827584" y="3212976"/>
            <a:ext cx="1944216" cy="108012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a:latin typeface="Tahoma" panose="020B0604030504040204" pitchFamily="34" charset="0"/>
                <a:ea typeface="Tahoma" panose="020B0604030504040204" pitchFamily="34" charset="0"/>
                <a:cs typeface="Tahoma" panose="020B0604030504040204" pitchFamily="34" charset="0"/>
              </a:rPr>
              <a:t>A kuru</a:t>
            </a:r>
          </a:p>
          <a:p>
            <a:pPr algn="ctr"/>
            <a:r>
              <a:rPr lang="tr-TR" b="1" dirty="0">
                <a:latin typeface="Tahoma" panose="020B0604030504040204" pitchFamily="34" charset="0"/>
                <a:ea typeface="Tahoma" panose="020B0604030504040204" pitchFamily="34" charset="0"/>
                <a:cs typeface="Tahoma" panose="020B0604030504040204" pitchFamily="34" charset="0"/>
              </a:rPr>
              <a:t>20 saat/hafta</a:t>
            </a:r>
          </a:p>
        </p:txBody>
      </p:sp>
      <p:sp>
        <p:nvSpPr>
          <p:cNvPr id="5" name="Dikdörtgen 4"/>
          <p:cNvSpPr/>
          <p:nvPr/>
        </p:nvSpPr>
        <p:spPr>
          <a:xfrm>
            <a:off x="3707904" y="3212975"/>
            <a:ext cx="1836204" cy="10876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smtClean="0">
                <a:latin typeface="Tahoma" panose="020B0604030504040204" pitchFamily="34" charset="0"/>
                <a:ea typeface="Tahoma" panose="020B0604030504040204" pitchFamily="34" charset="0"/>
                <a:cs typeface="Tahoma" panose="020B0604030504040204" pitchFamily="34" charset="0"/>
              </a:rPr>
              <a:t>B kuru</a:t>
            </a:r>
          </a:p>
          <a:p>
            <a:pPr algn="ctr"/>
            <a:r>
              <a:rPr lang="tr-TR" b="1" dirty="0" smtClean="0">
                <a:latin typeface="Tahoma" panose="020B0604030504040204" pitchFamily="34" charset="0"/>
                <a:ea typeface="Tahoma" panose="020B0604030504040204" pitchFamily="34" charset="0"/>
                <a:cs typeface="Tahoma" panose="020B0604030504040204" pitchFamily="34" charset="0"/>
              </a:rPr>
              <a:t>25 saat/hafta</a:t>
            </a:r>
            <a:endParaRPr lang="tr-TR" b="1" dirty="0">
              <a:latin typeface="Tahoma" panose="020B0604030504040204" pitchFamily="34" charset="0"/>
              <a:ea typeface="Tahoma" panose="020B0604030504040204" pitchFamily="34" charset="0"/>
              <a:cs typeface="Tahoma" panose="020B0604030504040204" pitchFamily="34" charset="0"/>
            </a:endParaRPr>
          </a:p>
        </p:txBody>
      </p:sp>
      <p:sp>
        <p:nvSpPr>
          <p:cNvPr id="6" name="Dikdörtgen 5"/>
          <p:cNvSpPr/>
          <p:nvPr/>
        </p:nvSpPr>
        <p:spPr>
          <a:xfrm>
            <a:off x="6372200" y="3212975"/>
            <a:ext cx="1944216" cy="10876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smtClean="0">
                <a:latin typeface="Tahoma" panose="020B0604030504040204" pitchFamily="34" charset="0"/>
                <a:ea typeface="Tahoma" panose="020B0604030504040204" pitchFamily="34" charset="0"/>
                <a:cs typeface="Tahoma" panose="020B0604030504040204" pitchFamily="34" charset="0"/>
              </a:rPr>
              <a:t>C kuru</a:t>
            </a:r>
          </a:p>
          <a:p>
            <a:pPr algn="ctr"/>
            <a:r>
              <a:rPr lang="tr-TR" b="1" dirty="0" smtClean="0">
                <a:latin typeface="Tahoma" panose="020B0604030504040204" pitchFamily="34" charset="0"/>
                <a:ea typeface="Tahoma" panose="020B0604030504040204" pitchFamily="34" charset="0"/>
                <a:cs typeface="Tahoma" panose="020B0604030504040204" pitchFamily="34" charset="0"/>
              </a:rPr>
              <a:t>25 saat/hafta</a:t>
            </a:r>
            <a:endParaRPr lang="tr-TR"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2772926819"/>
              </p:ext>
            </p:extLst>
          </p:nvPr>
        </p:nvGraphicFramePr>
        <p:xfrm>
          <a:off x="179511" y="4581128"/>
          <a:ext cx="8856985" cy="2088232"/>
        </p:xfrm>
        <a:graphic>
          <a:graphicData uri="http://schemas.openxmlformats.org/drawingml/2006/table">
            <a:tbl>
              <a:tblPr firstRow="1" firstCol="1" bandRow="1">
                <a:tableStyleId>{5DA37D80-6434-44D0-A028-1B22A696006F}</a:tableStyleId>
              </a:tblPr>
              <a:tblGrid>
                <a:gridCol w="8856985"/>
              </a:tblGrid>
              <a:tr h="2088232">
                <a:tc>
                  <a:txBody>
                    <a:bodyPr/>
                    <a:lstStyle/>
                    <a:p>
                      <a:pPr marL="1028700" lvl="0" indent="-342900" algn="l" rtl="0" eaLnBrk="1" latinLnBrk="0" hangingPunct="1">
                        <a:lnSpc>
                          <a:spcPct val="115000"/>
                        </a:lnSpc>
                        <a:spcAft>
                          <a:spcPts val="0"/>
                        </a:spcAft>
                        <a:buFont typeface="Wingdings" panose="05000000000000000000" pitchFamily="2" charset="2"/>
                        <a:buChar char="q"/>
                      </a:pPr>
                      <a:r>
                        <a:rPr kumimoji="0" lang="tr-TR" sz="1800" kern="1200" dirty="0" smtClean="0">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rPr>
                        <a:t>Coursebook : Language Leader</a:t>
                      </a:r>
                      <a:r>
                        <a:rPr kumimoji="0" lang="tr-TR" sz="1800" kern="1200" baseline="0" dirty="0" smtClean="0">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rPr>
                        <a:t>                                                  (Elementary, Pre-Intermediate,Intermediate)</a:t>
                      </a:r>
                    </a:p>
                    <a:p>
                      <a:pPr marL="1028700" lvl="0" indent="-342900" algn="l" rtl="0" eaLnBrk="1" latinLnBrk="0" hangingPunct="1">
                        <a:lnSpc>
                          <a:spcPct val="115000"/>
                        </a:lnSpc>
                        <a:spcAft>
                          <a:spcPts val="0"/>
                        </a:spcAft>
                        <a:buFont typeface="Wingdings" panose="05000000000000000000" pitchFamily="2" charset="2"/>
                        <a:buChar char="q"/>
                      </a:pPr>
                      <a:r>
                        <a:rPr kumimoji="0" lang="tr-TR" sz="1800" kern="1200" baseline="0" dirty="0" smtClean="0">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rPr>
                        <a:t>Reading : Reading Explorer 1 &amp; 2</a:t>
                      </a:r>
                    </a:p>
                    <a:p>
                      <a:pPr marL="1028700" lvl="0" indent="-342900" algn="l" rtl="0" eaLnBrk="1" latinLnBrk="0" hangingPunct="1">
                        <a:lnSpc>
                          <a:spcPct val="115000"/>
                        </a:lnSpc>
                        <a:spcAft>
                          <a:spcPts val="0"/>
                        </a:spcAft>
                        <a:buFont typeface="Wingdings" panose="05000000000000000000" pitchFamily="2" charset="2"/>
                        <a:buChar char="q"/>
                      </a:pPr>
                      <a:r>
                        <a:rPr kumimoji="0" lang="tr-TR" sz="1800" kern="1200" baseline="0" dirty="0" smtClean="0">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rPr>
                        <a:t>Listening &amp; Speaking : Northstar 1 &amp; 2 / Contemporary Topics 1</a:t>
                      </a:r>
                    </a:p>
                    <a:p>
                      <a:pPr marL="1028700" lvl="0" indent="-342900" algn="l" rtl="0" eaLnBrk="1" latinLnBrk="0" hangingPunct="1">
                        <a:lnSpc>
                          <a:spcPct val="115000"/>
                        </a:lnSpc>
                        <a:spcAft>
                          <a:spcPts val="0"/>
                        </a:spcAft>
                        <a:buFont typeface="Wingdings" panose="05000000000000000000" pitchFamily="2" charset="2"/>
                        <a:buChar char="q"/>
                      </a:pPr>
                      <a:r>
                        <a:rPr kumimoji="0" lang="tr-TR" sz="1800" kern="1200" baseline="0" dirty="0" smtClean="0">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rPr>
                        <a:t>Writing : YTÜ Writing Pack</a:t>
                      </a:r>
                      <a:endParaRPr kumimoji="0" lang="tr-TR" sz="1800" kern="1200" dirty="0" smtClean="0">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0" marR="72000" marT="0" marB="0" anchor="ctr">
                    <a:gradFill flip="none" rotWithShape="1">
                      <a:gsLst>
                        <a:gs pos="0">
                          <a:schemeClr val="accent1">
                            <a:tint val="66000"/>
                            <a:satMod val="160000"/>
                          </a:schemeClr>
                        </a:gs>
                        <a:gs pos="0">
                          <a:schemeClr val="accent1">
                            <a:tint val="44500"/>
                            <a:satMod val="160000"/>
                          </a:schemeClr>
                        </a:gs>
                        <a:gs pos="100000">
                          <a:schemeClr val="accent1">
                            <a:tint val="23500"/>
                            <a:satMod val="160000"/>
                          </a:schemeClr>
                        </a:gs>
                      </a:gsLst>
                      <a:path path="rect">
                        <a:fillToRect l="100000" t="100000"/>
                      </a:path>
                      <a:tileRect r="-100000" b="-100000"/>
                    </a:gradFill>
                  </a:tcPr>
                </a:tc>
              </a:tr>
            </a:tbl>
          </a:graphicData>
        </a:graphic>
      </p:graphicFrame>
      <p:sp>
        <p:nvSpPr>
          <p:cNvPr id="8" name="Rectangle 7"/>
          <p:cNvSpPr/>
          <p:nvPr/>
        </p:nvSpPr>
        <p:spPr>
          <a:xfrm>
            <a:off x="385100" y="908720"/>
            <a:ext cx="8481810" cy="707886"/>
          </a:xfrm>
          <a:prstGeom prst="rect">
            <a:avLst/>
          </a:prstGeom>
          <a:noFill/>
        </p:spPr>
        <p:txBody>
          <a:bodyPr wrap="none" lIns="91440" tIns="45720" rIns="91440" bIns="45720">
            <a:spAutoFit/>
          </a:bodyPr>
          <a:lstStyle/>
          <a:p>
            <a:pPr algn="ctr"/>
            <a:r>
              <a:rPr lang="tr-TR"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Kurlar ve </a:t>
            </a:r>
            <a:r>
              <a:rPr lang="tr-TR"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Haftalık </a:t>
            </a:r>
            <a:r>
              <a:rPr lang="tr-T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t>
            </a:r>
            <a:r>
              <a:rPr lang="tr-TR"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ers </a:t>
            </a:r>
            <a:r>
              <a:rPr lang="tr-T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t>
            </a:r>
            <a:r>
              <a:rPr lang="tr-TR"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aatleri</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 name="Picture 2" descr="http://www.yildiz.edu.tr/images/images/logo500.gif"/>
          <p:cNvPicPr>
            <a:picLocks noChangeAspect="1" noChangeArrowheads="1"/>
          </p:cNvPicPr>
          <p:nvPr/>
        </p:nvPicPr>
        <p:blipFill>
          <a:blip r:embed="rId2"/>
          <a:srcRect/>
          <a:stretch>
            <a:fillRect/>
          </a:stretch>
        </p:blipFill>
        <p:spPr bwMode="auto">
          <a:xfrm>
            <a:off x="8001024" y="0"/>
            <a:ext cx="928669" cy="928670"/>
          </a:xfrm>
          <a:prstGeom prst="rect">
            <a:avLst/>
          </a:prstGeom>
          <a:noFill/>
        </p:spPr>
      </p:pic>
    </p:spTree>
    <p:extLst>
      <p:ext uri="{BB962C8B-B14F-4D97-AF65-F5344CB8AC3E}">
        <p14:creationId xmlns:p14="http://schemas.microsoft.com/office/powerpoint/2010/main" val="505867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485950"/>
            <a:ext cx="8640960" cy="4945736"/>
          </a:xfrm>
        </p:spPr>
        <p:txBody>
          <a:bodyPr>
            <a:normAutofit/>
          </a:bodyPr>
          <a:lstStyle/>
          <a:p>
            <a:pPr algn="just">
              <a:buClr>
                <a:schemeClr val="accent6">
                  <a:lumMod val="50000"/>
                </a:schemeClr>
              </a:buClr>
              <a:buFont typeface="Arial" panose="020B0604020202020204" pitchFamily="34" charset="0"/>
              <a:buChar char="•"/>
            </a:pPr>
            <a:r>
              <a:rPr lang="tr-TR" sz="22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Yıl içi </a:t>
            </a:r>
            <a:r>
              <a:rPr lang="tr-TR" sz="2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sınavlar ve </a:t>
            </a:r>
            <a:r>
              <a:rPr lang="tr-TR" sz="22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değerlendirme Güz </a:t>
            </a:r>
            <a:r>
              <a:rPr lang="tr-TR" sz="2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yarıyılı yarıyıl içi değerlendirmesi tabloda belirtildiği şekilde hesaplanır:</a:t>
            </a:r>
          </a:p>
          <a:p>
            <a:pPr marL="109728" indent="0" fontAlgn="t">
              <a:buNone/>
            </a:pPr>
            <a:endParaRPr lang="tr-TR" sz="1400" b="1" dirty="0" smtClean="0"/>
          </a:p>
          <a:p>
            <a:pPr marL="109728" indent="0" fontAlgn="t">
              <a:buNone/>
            </a:pPr>
            <a:endParaRPr lang="tr-TR" sz="1400" b="1" dirty="0"/>
          </a:p>
          <a:p>
            <a:pPr marL="109728" indent="0" fontAlgn="t">
              <a:buNone/>
            </a:pPr>
            <a:endParaRPr lang="tr-TR" sz="1400" dirty="0" smtClean="0"/>
          </a:p>
          <a:p>
            <a:endParaRPr lang="tr-TR" dirty="0"/>
          </a:p>
        </p:txBody>
      </p:sp>
      <p:graphicFrame>
        <p:nvGraphicFramePr>
          <p:cNvPr id="5" name="Tablo 4"/>
          <p:cNvGraphicFramePr>
            <a:graphicFrameLocks noGrp="1"/>
          </p:cNvGraphicFramePr>
          <p:nvPr>
            <p:extLst>
              <p:ext uri="{D42A27DB-BD31-4B8C-83A1-F6EECF244321}">
                <p14:modId xmlns:p14="http://schemas.microsoft.com/office/powerpoint/2010/main" val="1240202276"/>
              </p:ext>
            </p:extLst>
          </p:nvPr>
        </p:nvGraphicFramePr>
        <p:xfrm>
          <a:off x="467624" y="2420888"/>
          <a:ext cx="8352848" cy="2194560"/>
        </p:xfrm>
        <a:graphic>
          <a:graphicData uri="http://schemas.openxmlformats.org/drawingml/2006/table">
            <a:tbl>
              <a:tblPr firstRow="1" bandRow="1">
                <a:tableStyleId>{5C22544A-7EE6-4342-B048-85BDC9FD1C3A}</a:tableStyleId>
              </a:tblPr>
              <a:tblGrid>
                <a:gridCol w="6768672"/>
                <a:gridCol w="1584176"/>
              </a:tblGrid>
              <a:tr h="1800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3</a:t>
                      </a:r>
                      <a:r>
                        <a:rPr lang="tr-TR" sz="1800" b="1" baseline="0"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Kısa Sınav (Quiz)</a:t>
                      </a:r>
                      <a:endParaRPr kumimoji="0" lang="tr-TR" sz="1800" b="1" kern="1200"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lumMod val="85000"/>
                      </a:schemeClr>
                    </a:solidFill>
                  </a:tcPr>
                </a:tc>
                <a:tc>
                  <a:txBody>
                    <a:bodyPr/>
                    <a:lstStyle/>
                    <a:p>
                      <a:pPr algn="ctr"/>
                      <a:r>
                        <a:rPr lang="tr-TR" sz="18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t>
                      </a:r>
                      <a:r>
                        <a:rPr lang="tr-TR" sz="1800" b="1" baseline="0"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20</a:t>
                      </a:r>
                      <a:endParaRPr lang="tr-TR" sz="18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lumMod val="85000"/>
                      </a:schemeClr>
                    </a:solidFill>
                  </a:tcPr>
                </a:tc>
              </a:tr>
              <a:tr h="1800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2</a:t>
                      </a:r>
                      <a:r>
                        <a:rPr lang="tr-TR" sz="1800" b="1" baseline="0"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Yarıyıl İçi Sınavı (Midterm)</a:t>
                      </a:r>
                      <a:endParaRPr lang="tr-TR" sz="18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lumMod val="85000"/>
                      </a:schemeClr>
                    </a:solidFill>
                  </a:tcPr>
                </a:tc>
                <a:tc>
                  <a:txBody>
                    <a:bodyPr/>
                    <a:lstStyle/>
                    <a:p>
                      <a:pPr algn="ctr"/>
                      <a:r>
                        <a:rPr lang="tr-TR" sz="18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%40</a:t>
                      </a:r>
                      <a:endParaRPr lang="tr-TR" sz="18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lumMod val="85000"/>
                      </a:schemeClr>
                    </a:solidFill>
                  </a:tcPr>
                </a:tc>
              </a:tr>
              <a:tr h="1800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Yazma</a:t>
                      </a:r>
                      <a:r>
                        <a:rPr lang="tr-TR" sz="1800" b="1" baseline="0"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Dosyası (Writing Portfolio)</a:t>
                      </a:r>
                      <a:endParaRPr lang="tr-TR" sz="18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lumMod val="85000"/>
                      </a:schemeClr>
                    </a:solidFill>
                  </a:tcPr>
                </a:tc>
                <a:tc>
                  <a:txBody>
                    <a:bodyPr/>
                    <a:lstStyle/>
                    <a:p>
                      <a:pPr algn="ctr"/>
                      <a:r>
                        <a:rPr lang="tr-TR" sz="18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%10</a:t>
                      </a:r>
                      <a:endParaRPr lang="tr-TR" sz="18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lumMod val="85000"/>
                      </a:schemeClr>
                    </a:solidFill>
                  </a:tcPr>
                </a:tc>
              </a:tr>
              <a:tr h="3060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2</a:t>
                      </a:r>
                      <a:r>
                        <a:rPr lang="tr-TR" sz="1800" b="1" baseline="0"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Hikaye Kitabı Sınavı (Reader Quiz)</a:t>
                      </a:r>
                      <a:endParaRPr lang="tr-TR" sz="18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lumMod val="85000"/>
                      </a:schemeClr>
                    </a:solidFill>
                  </a:tcPr>
                </a:tc>
                <a:tc>
                  <a:txBody>
                    <a:bodyPr/>
                    <a:lstStyle/>
                    <a:p>
                      <a:pPr algn="ctr"/>
                      <a:r>
                        <a:rPr lang="tr-TR" sz="18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%10</a:t>
                      </a:r>
                      <a:endParaRPr lang="tr-TR" sz="18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lumMod val="85000"/>
                      </a:schemeClr>
                    </a:solidFill>
                  </a:tcPr>
                </a:tc>
              </a:tr>
              <a:tr h="1800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Sunum ve Sözlü Sınav (Presentation &amp;Oral Exam)</a:t>
                      </a: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%15</a:t>
                      </a:r>
                    </a:p>
                  </a:txBody>
                  <a:tcPr>
                    <a:solidFill>
                      <a:schemeClr val="bg1">
                        <a:lumMod val="85000"/>
                      </a:schemeClr>
                    </a:solidFill>
                  </a:tcPr>
                </a:tc>
              </a:tr>
              <a:tr h="3060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Derse Katılım (Class Participation)</a:t>
                      </a: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%5</a:t>
                      </a:r>
                    </a:p>
                  </a:txBody>
                  <a:tcPr>
                    <a:solidFill>
                      <a:schemeClr val="bg1">
                        <a:lumMod val="85000"/>
                      </a:schemeClr>
                    </a:solidFill>
                  </a:tcPr>
                </a:tc>
              </a:tr>
            </a:tbl>
          </a:graphicData>
        </a:graphic>
      </p:graphicFrame>
      <p:sp>
        <p:nvSpPr>
          <p:cNvPr id="6" name="Dikdörtgen 5"/>
          <p:cNvSpPr/>
          <p:nvPr/>
        </p:nvSpPr>
        <p:spPr>
          <a:xfrm>
            <a:off x="442760" y="4797152"/>
            <a:ext cx="8377712" cy="1938992"/>
          </a:xfrm>
          <a:prstGeom prst="rect">
            <a:avLst/>
          </a:prstGeom>
        </p:spPr>
        <p:txBody>
          <a:bodyPr wrap="square">
            <a:spAutoFit/>
          </a:bodyPr>
          <a:lstStyle/>
          <a:p>
            <a:pPr marL="342900" indent="-342900">
              <a:buFont typeface="Arial" panose="020B0604020202020204" pitchFamily="34" charset="0"/>
              <a:buChar char="•"/>
            </a:pPr>
            <a:r>
              <a:rPr lang="tr-TR" b="1" u="sng" dirty="0" smtClean="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Güz yarıyılı başarı değerlendirmesi:</a:t>
            </a:r>
          </a:p>
          <a:p>
            <a:endParaRPr lang="tr-TR" sz="1000" b="1" dirty="0" smtClean="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r>
              <a:rPr lang="tr-TR" b="1" dirty="0" smtClean="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Hazırlık öğretimini güz yarıyılı sonunda başarıyla bitirebilmek için, güz yarıyılı sonu not ortalaması en az </a:t>
            </a:r>
            <a:r>
              <a:rPr lang="tr-TR" b="1" dirty="0" smtClean="0">
                <a:solidFill>
                  <a:srgbClr val="FF0000"/>
                </a:solidFill>
                <a:latin typeface="Tahoma" panose="020B0604030504040204" pitchFamily="34" charset="0"/>
                <a:ea typeface="Tahoma" panose="020B0604030504040204" pitchFamily="34" charset="0"/>
                <a:cs typeface="Tahoma" panose="020B0604030504040204" pitchFamily="34" charset="0"/>
              </a:rPr>
              <a:t>50</a:t>
            </a:r>
            <a:r>
              <a:rPr lang="tr-TR" b="1" dirty="0" smtClean="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 ve güz yarıyılı sonu yapılan İYS’den en az </a:t>
            </a:r>
            <a:r>
              <a:rPr lang="tr-TR" b="1" dirty="0" smtClean="0">
                <a:solidFill>
                  <a:srgbClr val="FF0000"/>
                </a:solidFill>
                <a:latin typeface="Tahoma" panose="020B0604030504040204" pitchFamily="34" charset="0"/>
                <a:ea typeface="Tahoma" panose="020B0604030504040204" pitchFamily="34" charset="0"/>
                <a:cs typeface="Tahoma" panose="020B0604030504040204" pitchFamily="34" charset="0"/>
              </a:rPr>
              <a:t>60</a:t>
            </a:r>
            <a:r>
              <a:rPr lang="tr-TR" b="1" dirty="0" smtClean="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 alınması koşuluyla güz yarıyılı sonu başarı notunun </a:t>
            </a:r>
            <a:r>
              <a:rPr lang="tr-TR" b="1" dirty="0" smtClean="0">
                <a:solidFill>
                  <a:srgbClr val="FF0000"/>
                </a:solidFill>
                <a:latin typeface="Tahoma" panose="020B0604030504040204" pitchFamily="34" charset="0"/>
                <a:ea typeface="Tahoma" panose="020B0604030504040204" pitchFamily="34" charset="0"/>
                <a:cs typeface="Tahoma" panose="020B0604030504040204" pitchFamily="34" charset="0"/>
              </a:rPr>
              <a:t>%50’si </a:t>
            </a:r>
            <a:r>
              <a:rPr lang="tr-TR" b="1" dirty="0" smtClean="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ile İYS notunun </a:t>
            </a:r>
            <a:r>
              <a:rPr lang="tr-TR" b="1" dirty="0" smtClean="0">
                <a:solidFill>
                  <a:srgbClr val="FF0000"/>
                </a:solidFill>
                <a:latin typeface="Tahoma" panose="020B0604030504040204" pitchFamily="34" charset="0"/>
                <a:ea typeface="Tahoma" panose="020B0604030504040204" pitchFamily="34" charset="0"/>
                <a:cs typeface="Tahoma" panose="020B0604030504040204" pitchFamily="34" charset="0"/>
              </a:rPr>
              <a:t>%50’sinin </a:t>
            </a:r>
            <a:r>
              <a:rPr lang="tr-TR" b="1" dirty="0" smtClean="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toplamının en az </a:t>
            </a:r>
            <a:r>
              <a:rPr lang="tr-TR" b="1" dirty="0" smtClean="0">
                <a:solidFill>
                  <a:srgbClr val="FF0000"/>
                </a:solidFill>
                <a:latin typeface="Tahoma" panose="020B0604030504040204" pitchFamily="34" charset="0"/>
                <a:ea typeface="Tahoma" panose="020B0604030504040204" pitchFamily="34" charset="0"/>
                <a:cs typeface="Tahoma" panose="020B0604030504040204" pitchFamily="34" charset="0"/>
              </a:rPr>
              <a:t>60 </a:t>
            </a:r>
            <a:r>
              <a:rPr lang="tr-TR" b="1" dirty="0" smtClean="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olması gereklidir. </a:t>
            </a:r>
            <a:endParaRPr lang="tr-TR" sz="2200" b="1" dirty="0" smtClean="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1482666" y="764704"/>
            <a:ext cx="5466561" cy="707886"/>
          </a:xfrm>
          <a:prstGeom prst="rect">
            <a:avLst/>
          </a:prstGeom>
          <a:noFill/>
        </p:spPr>
        <p:txBody>
          <a:bodyPr wrap="none" lIns="91440" tIns="45720" rIns="91440" bIns="45720">
            <a:spAutoFit/>
          </a:bodyPr>
          <a:lstStyle/>
          <a:p>
            <a:pPr algn="ctr"/>
            <a:r>
              <a:rPr lang="tr-T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t>
            </a:r>
            <a:r>
              <a:rPr lang="tr-TR"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ınıf </a:t>
            </a:r>
            <a:r>
              <a:rPr lang="tr-T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a:t>
            </a:r>
            <a:r>
              <a:rPr lang="tr-TR"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eçme </a:t>
            </a:r>
            <a:r>
              <a:rPr lang="tr-T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t>
            </a:r>
            <a:r>
              <a:rPr lang="tr-TR"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istemi</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8" name="Picture 2" descr="http://www.yildiz.edu.tr/images/images/logo500.gif"/>
          <p:cNvPicPr>
            <a:picLocks noChangeAspect="1" noChangeArrowheads="1"/>
          </p:cNvPicPr>
          <p:nvPr/>
        </p:nvPicPr>
        <p:blipFill>
          <a:blip r:embed="rId2"/>
          <a:srcRect/>
          <a:stretch>
            <a:fillRect/>
          </a:stretch>
        </p:blipFill>
        <p:spPr bwMode="auto">
          <a:xfrm>
            <a:off x="8001024" y="0"/>
            <a:ext cx="928669" cy="928670"/>
          </a:xfrm>
          <a:prstGeom prst="rect">
            <a:avLst/>
          </a:prstGeom>
          <a:noFill/>
        </p:spPr>
      </p:pic>
    </p:spTree>
    <p:extLst>
      <p:ext uri="{BB962C8B-B14F-4D97-AF65-F5344CB8AC3E}">
        <p14:creationId xmlns:p14="http://schemas.microsoft.com/office/powerpoint/2010/main" val="30964454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Şehir Hayatı">
  <a:themeElements>
    <a:clrScheme name="Şehir Hayatı">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Şehir Hayatı">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Şehir Hayatı">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1275</TotalTime>
  <Words>1898</Words>
  <Application>Microsoft Office PowerPoint</Application>
  <PresentationFormat>Ekran Gösterisi (4:3)</PresentationFormat>
  <Paragraphs>359</Paragraphs>
  <Slides>48</Slides>
  <Notes>0</Notes>
  <HiddenSlides>0</HiddenSlides>
  <MMClips>0</MMClips>
  <ScaleCrop>false</ScaleCrop>
  <HeadingPairs>
    <vt:vector size="4" baseType="variant">
      <vt:variant>
        <vt:lpstr>Tema</vt:lpstr>
      </vt:variant>
      <vt:variant>
        <vt:i4>1</vt:i4>
      </vt:variant>
      <vt:variant>
        <vt:lpstr>Slayt Başlıkları</vt:lpstr>
      </vt:variant>
      <vt:variant>
        <vt:i4>48</vt:i4>
      </vt:variant>
    </vt:vector>
  </HeadingPairs>
  <TitlesOfParts>
    <vt:vector size="49" baseType="lpstr">
      <vt:lpstr>Şehir Hayatı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COURSEBOOK</vt:lpstr>
      <vt:lpstr>PowerPoint Sunusu</vt:lpstr>
      <vt:lpstr>PowerPoint Sunusu</vt:lpstr>
      <vt:lpstr>PowerPoint Sunusu</vt:lpstr>
      <vt:lpstr>PowerPoint Sunusu</vt:lpstr>
      <vt:lpstr>PowerPoint Sunusu</vt:lpstr>
      <vt:lpstr>PowerPoint Sunusu</vt:lpstr>
      <vt:lpstr>PowerPoint Sunusu</vt:lpstr>
      <vt:lpstr>PowerPoint Sunusu</vt:lpstr>
      <vt:lpstr>READING</vt:lpstr>
      <vt:lpstr>PowerPoint Sunusu</vt:lpstr>
      <vt:lpstr>DERS MATERYALLERİ</vt:lpstr>
      <vt:lpstr>PowerPoint Sunusu</vt:lpstr>
      <vt:lpstr>PowerPoint Sunusu</vt:lpstr>
      <vt:lpstr>PowerPoint Sunusu</vt:lpstr>
      <vt:lpstr>PowerPoint Sunusu</vt:lpstr>
      <vt:lpstr>PowerPoint Sunusu</vt:lpstr>
      <vt:lpstr>PowerPoint Sunusu</vt:lpstr>
      <vt:lpstr>LISTENING&amp;SPEAKING</vt:lpstr>
      <vt:lpstr>PowerPoint Sunusu</vt:lpstr>
      <vt:lpstr>PowerPoint Sunusu</vt:lpstr>
      <vt:lpstr>PowerPoint Sunusu</vt:lpstr>
      <vt:lpstr>PowerPoint Sunusu</vt:lpstr>
      <vt:lpstr>PowerPoint Sunusu</vt:lpstr>
      <vt:lpstr>WRITING</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COURSEBOOK</dc:title>
  <dc:creator>selver</dc:creator>
  <cp:lastModifiedBy>UGUR KOL</cp:lastModifiedBy>
  <cp:revision>156</cp:revision>
  <dcterms:created xsi:type="dcterms:W3CDTF">2013-09-10T18:18:16Z</dcterms:created>
  <dcterms:modified xsi:type="dcterms:W3CDTF">2014-09-12T09:07:56Z</dcterms:modified>
</cp:coreProperties>
</file>